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4" r:id="rId2"/>
    <p:sldId id="265" r:id="rId3"/>
    <p:sldId id="266" r:id="rId4"/>
    <p:sldId id="267" r:id="rId5"/>
    <p:sldId id="268" r:id="rId6"/>
    <p:sldId id="269" r:id="rId7"/>
    <p:sldId id="270" r:id="rId8"/>
    <p:sldId id="271" r:id="rId9"/>
    <p:sldId id="263" r:id="rId10"/>
    <p:sldId id="277" r:id="rId11"/>
    <p:sldId id="257" r:id="rId12"/>
    <p:sldId id="258" r:id="rId13"/>
    <p:sldId id="259" r:id="rId14"/>
    <p:sldId id="260" r:id="rId15"/>
    <p:sldId id="261" r:id="rId16"/>
    <p:sldId id="262" r:id="rId17"/>
    <p:sldId id="256" r:id="rId18"/>
    <p:sldId id="273" r:id="rId19"/>
    <p:sldId id="274" r:id="rId20"/>
    <p:sldId id="276" r:id="rId21"/>
    <p:sldId id="272"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2" d="100"/>
          <a:sy n="102" d="100"/>
        </p:scale>
        <p:origin x="138"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9/26/2017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98120"/>
            <a:ext cx="10353762" cy="970450"/>
          </a:xfrm>
        </p:spPr>
        <p:txBody>
          <a:bodyPr>
            <a:normAutofit fontScale="90000"/>
          </a:bodyPr>
          <a:lstStyle/>
          <a:p>
            <a:r>
              <a:rPr lang="en-US" dirty="0" smtClean="0">
                <a:solidFill>
                  <a:srgbClr val="FFFF00"/>
                </a:solidFill>
              </a:rPr>
              <a:t>Luxury: In the eyes of rebels, the worst aspect of British Colonial America</a:t>
            </a:r>
            <a:endParaRPr lang="en-US" dirty="0">
              <a:solidFill>
                <a:srgbClr val="FFFF00"/>
              </a:solidFill>
            </a:endParaRPr>
          </a:p>
        </p:txBody>
      </p:sp>
      <p:sp>
        <p:nvSpPr>
          <p:cNvPr id="3" name="Content Placeholder 2"/>
          <p:cNvSpPr>
            <a:spLocks noGrp="1"/>
          </p:cNvSpPr>
          <p:nvPr>
            <p:ph idx="1"/>
          </p:nvPr>
        </p:nvSpPr>
        <p:spPr>
          <a:xfrm>
            <a:off x="251460" y="1374311"/>
            <a:ext cx="11521440" cy="5483690"/>
          </a:xfrm>
        </p:spPr>
        <p:txBody>
          <a:bodyPr>
            <a:normAutofit fontScale="92500" lnSpcReduction="20000"/>
          </a:bodyPr>
          <a:lstStyle/>
          <a:p>
            <a:r>
              <a:rPr lang="en-US" dirty="0" smtClean="0"/>
              <a:t>While we may easily accept and desire luxurious lifestyles and luxury items today, </a:t>
            </a:r>
            <a:r>
              <a:rPr lang="en-US" i="1" dirty="0" smtClean="0"/>
              <a:t>luxury </a:t>
            </a:r>
            <a:r>
              <a:rPr lang="en-US" dirty="0" smtClean="0"/>
              <a:t> was a highly negative, stigmatizing term used by British colonial American rebels prior to the American revolution to attack everything they saw as wrong about the British empire and its “bad dad,” King George III.</a:t>
            </a:r>
          </a:p>
          <a:p>
            <a:r>
              <a:rPr lang="en-US" i="1" dirty="0" smtClean="0">
                <a:solidFill>
                  <a:srgbClr val="FFFF00"/>
                </a:solidFill>
              </a:rPr>
              <a:t>Luxury</a:t>
            </a:r>
            <a:r>
              <a:rPr lang="en-US" i="1" dirty="0" smtClean="0"/>
              <a:t> </a:t>
            </a:r>
            <a:r>
              <a:rPr lang="en-US" dirty="0" smtClean="0">
                <a:solidFill>
                  <a:srgbClr val="FFFF00"/>
                </a:solidFill>
              </a:rPr>
              <a:t>was gendered feminine: white men who embraced luxurious lifestyles were seen as </a:t>
            </a:r>
            <a:r>
              <a:rPr lang="en-US" i="1" dirty="0" smtClean="0">
                <a:solidFill>
                  <a:srgbClr val="FFFF00"/>
                </a:solidFill>
              </a:rPr>
              <a:t>vicious </a:t>
            </a:r>
            <a:r>
              <a:rPr lang="en-US" dirty="0" smtClean="0">
                <a:solidFill>
                  <a:srgbClr val="FFFF00"/>
                </a:solidFill>
              </a:rPr>
              <a:t>(meaning </a:t>
            </a:r>
            <a:r>
              <a:rPr lang="en-US" i="1" dirty="0" smtClean="0">
                <a:solidFill>
                  <a:srgbClr val="FFFF00"/>
                </a:solidFill>
              </a:rPr>
              <a:t>vice—</a:t>
            </a:r>
            <a:r>
              <a:rPr lang="en-US" dirty="0" smtClean="0">
                <a:solidFill>
                  <a:srgbClr val="FFFF00"/>
                </a:solidFill>
              </a:rPr>
              <a:t>not illegal, but highly immoral) and </a:t>
            </a:r>
            <a:r>
              <a:rPr lang="en-US" i="1" dirty="0" smtClean="0">
                <a:solidFill>
                  <a:srgbClr val="FFFF00"/>
                </a:solidFill>
              </a:rPr>
              <a:t>effeminate—NOT HOMOSEXUAL, </a:t>
            </a:r>
            <a:r>
              <a:rPr lang="en-US" dirty="0" smtClean="0">
                <a:solidFill>
                  <a:srgbClr val="FFFF00"/>
                </a:solidFill>
              </a:rPr>
              <a:t>but negatively stereotyped as feminine.</a:t>
            </a:r>
          </a:p>
          <a:p>
            <a:r>
              <a:rPr lang="en-US" dirty="0" smtClean="0"/>
              <a:t>This attack against men giving into luxury was white men against white men.  This gave it further weight as they attacked men for giving up their masculinity to live like women.  </a:t>
            </a:r>
          </a:p>
          <a:p>
            <a:r>
              <a:rPr lang="en-US"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Patriot </a:t>
            </a:r>
            <a:r>
              <a:rPr lang="en-US"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leaders of the revolutionary generation </a:t>
            </a:r>
            <a:r>
              <a:rPr lang="en-US"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became obsessed </a:t>
            </a:r>
            <a:r>
              <a:rPr lang="en-US"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over the term luxury, referring to it as “dull animal enjoyment” which left “minds </a:t>
            </a:r>
            <a:r>
              <a:rPr lang="en-US" b="1" dirty="0" err="1">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stupified</a:t>
            </a:r>
            <a:r>
              <a:rPr lang="en-US"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and bodies enervated, but wallowing forever in one continual puddle of voluptuousness.” </a:t>
            </a:r>
            <a:endParaRPr lang="en-US" dirty="0" smtClean="0">
              <a:solidFill>
                <a:srgbClr val="FFFF00"/>
              </a:solidFill>
            </a:endParaRPr>
          </a:p>
          <a:p>
            <a:r>
              <a:rPr lang="en-US" dirty="0" smtClean="0"/>
              <a:t>In their minds, white men who embraced luxury gave into sexual wantonness, gambling, drinking, and trying to dress and live like wealthy British aristocrats.  Rebels depicted them as lazy and the opposite of hardworking rebels—incapable of freedom and democracy.</a:t>
            </a:r>
          </a:p>
          <a:p>
            <a:r>
              <a:rPr lang="en-US" dirty="0" smtClean="0"/>
              <a:t>British rebels who supported revolution used George III as the primary example of the sin of luxury.  He was wealthy and wielded power as the king of England and the exemplar of the British empire.  Thomas Paine railed against him as the primary reason that British colonial Americans must separate themselves from the British empire and seek their freedom from divine right monarchs.</a:t>
            </a:r>
          </a:p>
        </p:txBody>
      </p:sp>
    </p:spTree>
    <p:extLst>
      <p:ext uri="{BB962C8B-B14F-4D97-AF65-F5344CB8AC3E}">
        <p14:creationId xmlns:p14="http://schemas.microsoft.com/office/powerpoint/2010/main" val="1728898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02879" y="1108710"/>
            <a:ext cx="7498611" cy="5669280"/>
          </a:xfrm>
          <a:prstGeom prst="rect">
            <a:avLst/>
          </a:prstGeom>
        </p:spPr>
      </p:pic>
      <p:sp>
        <p:nvSpPr>
          <p:cNvPr id="4" name="TextBox 3"/>
          <p:cNvSpPr txBox="1"/>
          <p:nvPr/>
        </p:nvSpPr>
        <p:spPr>
          <a:xfrm>
            <a:off x="0" y="0"/>
            <a:ext cx="11792932" cy="1569660"/>
          </a:xfrm>
          <a:prstGeom prst="rect">
            <a:avLst/>
          </a:prstGeom>
          <a:noFill/>
        </p:spPr>
        <p:txBody>
          <a:bodyPr wrap="square" rtlCol="0">
            <a:spAutoFit/>
          </a:bodyPr>
          <a:lstStyle/>
          <a:p>
            <a:pPr algn="ctr"/>
            <a:r>
              <a:rPr lang="en-US" sz="3200" dirty="0" smtClean="0"/>
              <a:t>William Hogarth, A Rake’s </a:t>
            </a:r>
            <a:r>
              <a:rPr lang="en-US" sz="3200" dirty="0" smtClean="0"/>
              <a:t>Progress (</a:t>
            </a:r>
            <a:r>
              <a:rPr lang="en-US" sz="3200" dirty="0"/>
              <a:t>1732-1734)</a:t>
            </a:r>
          </a:p>
          <a:p>
            <a:pPr algn="ctr"/>
            <a:r>
              <a:rPr lang="en-US" sz="3200" dirty="0" smtClean="0"/>
              <a:t>Engraving </a:t>
            </a:r>
            <a:r>
              <a:rPr lang="en-US" sz="3200" dirty="0"/>
              <a:t>#1</a:t>
            </a:r>
          </a:p>
          <a:p>
            <a:pPr algn="ctr"/>
            <a:r>
              <a:rPr lang="en-US" sz="3200" dirty="0" smtClean="0"/>
              <a:t> </a:t>
            </a:r>
            <a:endParaRPr lang="en-US" sz="3200" dirty="0"/>
          </a:p>
        </p:txBody>
      </p:sp>
    </p:spTree>
    <p:extLst>
      <p:ext uri="{BB962C8B-B14F-4D97-AF65-F5344CB8AC3E}">
        <p14:creationId xmlns:p14="http://schemas.microsoft.com/office/powerpoint/2010/main" val="152302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151" y="1"/>
            <a:ext cx="10930597" cy="844062"/>
          </a:xfrm>
        </p:spPr>
        <p:txBody>
          <a:bodyPr/>
          <a:lstStyle/>
          <a:p>
            <a:r>
              <a:rPr lang="en-US" sz="3200" dirty="0" smtClean="0"/>
              <a:t> A Rake’s Progress, Engraving #3</a:t>
            </a:r>
            <a:endParaRPr lang="en-US" sz="3200" dirty="0"/>
          </a:p>
        </p:txBody>
      </p:sp>
      <p:pic>
        <p:nvPicPr>
          <p:cNvPr id="4" name="Content Placeholder 3"/>
          <p:cNvPicPr>
            <a:picLocks noGrp="1" noChangeAspect="1"/>
          </p:cNvPicPr>
          <p:nvPr>
            <p:ph idx="1"/>
          </p:nvPr>
        </p:nvPicPr>
        <p:blipFill>
          <a:blip r:embed="rId2"/>
          <a:stretch>
            <a:fillRect/>
          </a:stretch>
        </p:blipFill>
        <p:spPr>
          <a:xfrm>
            <a:off x="2011681" y="998806"/>
            <a:ext cx="8468750" cy="5859194"/>
          </a:xfrm>
          <a:prstGeom prst="rect">
            <a:avLst/>
          </a:prstGeom>
        </p:spPr>
      </p:pic>
    </p:spTree>
    <p:extLst>
      <p:ext uri="{BB962C8B-B14F-4D97-AF65-F5344CB8AC3E}">
        <p14:creationId xmlns:p14="http://schemas.microsoft.com/office/powerpoint/2010/main" val="2404051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25" y="30688"/>
            <a:ext cx="11255157" cy="883712"/>
          </a:xfrm>
        </p:spPr>
        <p:txBody>
          <a:bodyPr/>
          <a:lstStyle/>
          <a:p>
            <a:r>
              <a:rPr lang="en-US" sz="3200" dirty="0" smtClean="0"/>
              <a:t>A Rake’s Progress, Number 3</a:t>
            </a:r>
            <a:endParaRPr lang="en-US" sz="3200" dirty="0"/>
          </a:p>
        </p:txBody>
      </p:sp>
      <p:pic>
        <p:nvPicPr>
          <p:cNvPr id="4" name="Content Placeholder 3"/>
          <p:cNvPicPr>
            <a:picLocks noGrp="1" noChangeAspect="1"/>
          </p:cNvPicPr>
          <p:nvPr>
            <p:ph idx="1"/>
          </p:nvPr>
        </p:nvPicPr>
        <p:blipFill>
          <a:blip r:embed="rId2"/>
          <a:stretch>
            <a:fillRect/>
          </a:stretch>
        </p:blipFill>
        <p:spPr>
          <a:xfrm>
            <a:off x="1856935" y="914400"/>
            <a:ext cx="8750105" cy="5973939"/>
          </a:xfrm>
          <a:prstGeom prst="rect">
            <a:avLst/>
          </a:prstGeom>
        </p:spPr>
      </p:pic>
    </p:spTree>
    <p:extLst>
      <p:ext uri="{BB962C8B-B14F-4D97-AF65-F5344CB8AC3E}">
        <p14:creationId xmlns:p14="http://schemas.microsoft.com/office/powerpoint/2010/main" val="3035126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08860" y="682869"/>
            <a:ext cx="7223760" cy="6175131"/>
          </a:xfrm>
          <a:prstGeom prst="rect">
            <a:avLst/>
          </a:prstGeom>
        </p:spPr>
      </p:pic>
      <p:sp>
        <p:nvSpPr>
          <p:cNvPr id="3" name="TextBox 2"/>
          <p:cNvSpPr txBox="1"/>
          <p:nvPr/>
        </p:nvSpPr>
        <p:spPr>
          <a:xfrm>
            <a:off x="1394460" y="0"/>
            <a:ext cx="9646920" cy="584775"/>
          </a:xfrm>
          <a:prstGeom prst="rect">
            <a:avLst/>
          </a:prstGeom>
          <a:noFill/>
        </p:spPr>
        <p:txBody>
          <a:bodyPr wrap="square" rtlCol="0">
            <a:spAutoFit/>
          </a:bodyPr>
          <a:lstStyle/>
          <a:p>
            <a:pPr algn="ctr"/>
            <a:r>
              <a:rPr lang="en-US" sz="3200" dirty="0" smtClean="0"/>
              <a:t> A Rake’s Progress, Engraving #5</a:t>
            </a:r>
            <a:endParaRPr lang="en-US" sz="3200" dirty="0"/>
          </a:p>
        </p:txBody>
      </p:sp>
    </p:spTree>
    <p:extLst>
      <p:ext uri="{BB962C8B-B14F-4D97-AF65-F5344CB8AC3E}">
        <p14:creationId xmlns:p14="http://schemas.microsoft.com/office/powerpoint/2010/main" val="390501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4191" y="1017270"/>
            <a:ext cx="7861369" cy="5840730"/>
          </a:xfrm>
          <a:prstGeom prst="rect">
            <a:avLst/>
          </a:prstGeom>
        </p:spPr>
      </p:pic>
      <p:sp>
        <p:nvSpPr>
          <p:cNvPr id="3" name="TextBox 2"/>
          <p:cNvSpPr txBox="1"/>
          <p:nvPr/>
        </p:nvSpPr>
        <p:spPr>
          <a:xfrm>
            <a:off x="2811780" y="160020"/>
            <a:ext cx="7155180" cy="584775"/>
          </a:xfrm>
          <a:prstGeom prst="rect">
            <a:avLst/>
          </a:prstGeom>
          <a:noFill/>
        </p:spPr>
        <p:txBody>
          <a:bodyPr wrap="square" rtlCol="0">
            <a:spAutoFit/>
          </a:bodyPr>
          <a:lstStyle/>
          <a:p>
            <a:pPr algn="ctr"/>
            <a:r>
              <a:rPr lang="en-US" sz="3200" dirty="0" smtClean="0"/>
              <a:t>A Rake’s Progress, Engraving #7</a:t>
            </a:r>
            <a:endParaRPr lang="en-US" sz="3200" dirty="0"/>
          </a:p>
        </p:txBody>
      </p:sp>
    </p:spTree>
    <p:extLst>
      <p:ext uri="{BB962C8B-B14F-4D97-AF65-F5344CB8AC3E}">
        <p14:creationId xmlns:p14="http://schemas.microsoft.com/office/powerpoint/2010/main" val="920266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522" y="159419"/>
            <a:ext cx="9404723" cy="714900"/>
          </a:xfrm>
        </p:spPr>
        <p:txBody>
          <a:bodyPr/>
          <a:lstStyle/>
          <a:p>
            <a:r>
              <a:rPr lang="en-US" sz="3200" dirty="0" smtClean="0"/>
              <a:t> A Rake’s Progress, #8</a:t>
            </a:r>
            <a:endParaRPr lang="en-US" sz="3200" dirty="0"/>
          </a:p>
        </p:txBody>
      </p:sp>
      <p:pic>
        <p:nvPicPr>
          <p:cNvPr id="4" name="Content Placeholder 3"/>
          <p:cNvPicPr>
            <a:picLocks noGrp="1" noChangeAspect="1"/>
          </p:cNvPicPr>
          <p:nvPr>
            <p:ph idx="1"/>
          </p:nvPr>
        </p:nvPicPr>
        <p:blipFill>
          <a:blip r:embed="rId2"/>
          <a:stretch>
            <a:fillRect/>
          </a:stretch>
        </p:blipFill>
        <p:spPr>
          <a:xfrm>
            <a:off x="1856935" y="1026942"/>
            <a:ext cx="8193899" cy="5640477"/>
          </a:xfrm>
          <a:prstGeom prst="rect">
            <a:avLst/>
          </a:prstGeom>
        </p:spPr>
      </p:pic>
    </p:spTree>
    <p:extLst>
      <p:ext uri="{BB962C8B-B14F-4D97-AF65-F5344CB8AC3E}">
        <p14:creationId xmlns:p14="http://schemas.microsoft.com/office/powerpoint/2010/main" val="3203045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94659" y="889034"/>
            <a:ext cx="6736983" cy="5968966"/>
          </a:xfrm>
          <a:prstGeom prst="rect">
            <a:avLst/>
          </a:prstGeom>
        </p:spPr>
      </p:pic>
      <p:sp>
        <p:nvSpPr>
          <p:cNvPr id="4" name="Rectangle 3"/>
          <p:cNvSpPr/>
          <p:nvPr/>
        </p:nvSpPr>
        <p:spPr>
          <a:xfrm>
            <a:off x="3006088" y="240030"/>
            <a:ext cx="7132322" cy="523220"/>
          </a:xfrm>
          <a:prstGeom prst="rect">
            <a:avLst/>
          </a:prstGeom>
        </p:spPr>
        <p:txBody>
          <a:bodyPr wrap="square">
            <a:spAutoFit/>
          </a:bodyPr>
          <a:lstStyle/>
          <a:p>
            <a:pPr algn="ctr"/>
            <a:r>
              <a:rPr lang="en-US" sz="2800" dirty="0"/>
              <a:t>A Rake’s Progress, Engraving #8</a:t>
            </a:r>
          </a:p>
        </p:txBody>
      </p:sp>
    </p:spTree>
    <p:extLst>
      <p:ext uri="{BB962C8B-B14F-4D97-AF65-F5344CB8AC3E}">
        <p14:creationId xmlns:p14="http://schemas.microsoft.com/office/powerpoint/2010/main" val="4280606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21" y="0"/>
            <a:ext cx="9404723" cy="1400530"/>
          </a:xfrm>
        </p:spPr>
        <p:txBody>
          <a:bodyPr/>
          <a:lstStyle/>
          <a:p>
            <a:r>
              <a:rPr lang="en-US" sz="2800" dirty="0">
                <a:solidFill>
                  <a:srgbClr val="EBEBEB"/>
                </a:solidFill>
              </a:rPr>
              <a:t>Thomas Paine, </a:t>
            </a:r>
            <a:r>
              <a:rPr lang="en-US" sz="2800" i="1" dirty="0">
                <a:solidFill>
                  <a:srgbClr val="EBEBEB"/>
                </a:solidFill>
              </a:rPr>
              <a:t>Common Sense</a:t>
            </a:r>
            <a:r>
              <a:rPr lang="en-US" sz="2800" dirty="0">
                <a:solidFill>
                  <a:srgbClr val="EBEBEB"/>
                </a:solidFill>
              </a:rPr>
              <a:t> (1776)</a:t>
            </a:r>
            <a:endParaRPr lang="en-US" dirty="0"/>
          </a:p>
        </p:txBody>
      </p:sp>
      <p:sp>
        <p:nvSpPr>
          <p:cNvPr id="3" name="Content Placeholder 2"/>
          <p:cNvSpPr>
            <a:spLocks noGrp="1"/>
          </p:cNvSpPr>
          <p:nvPr>
            <p:ph idx="1"/>
          </p:nvPr>
        </p:nvSpPr>
        <p:spPr>
          <a:xfrm>
            <a:off x="372469" y="1652372"/>
            <a:ext cx="11035027" cy="5713414"/>
          </a:xfrm>
        </p:spPr>
        <p:txBody>
          <a:bodyPr/>
          <a:lstStyle/>
          <a:p>
            <a:r>
              <a:rPr lang="en-US" dirty="0" smtClean="0"/>
              <a:t>“The nearer any government approaches to a Republic, the less business there is for a King.  It is somewhat difficult to find a proper name for the government of England. Sir William Meredith calls it a Republic; but in its present state it is unworthy of the name, because the corrupt influence of the Crown, by having all the places in its disposal, hath so effectually swallowed up the power, and eaten out the virtue of the House of Commons  . . .  [that] it is easy to see that when Republican virtues fails, slavery ensues . . . In England, A King hath little more to do than to make war and give away places; which, in plain terms, is to </a:t>
            </a:r>
            <a:r>
              <a:rPr lang="en-US" dirty="0" err="1" smtClean="0"/>
              <a:t>empoverish</a:t>
            </a:r>
            <a:r>
              <a:rPr lang="en-US" dirty="0" smtClean="0"/>
              <a:t> the nation and set it together by the ears.  A pretty business indeed for a man to be allowed eight hundred thousand [British pound] sterling a year for, and worshipped into the bargain!  Of more worth is one honest man to society, and in the sight of God, than all the crowned ruffians that ever lived.</a:t>
            </a:r>
            <a:endParaRPr lang="en-US" dirty="0"/>
          </a:p>
        </p:txBody>
      </p:sp>
    </p:spTree>
    <p:extLst>
      <p:ext uri="{BB962C8B-B14F-4D97-AF65-F5344CB8AC3E}">
        <p14:creationId xmlns:p14="http://schemas.microsoft.com/office/powerpoint/2010/main" val="1122520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682" y="179341"/>
            <a:ext cx="11528981" cy="1400530"/>
          </a:xfrm>
        </p:spPr>
        <p:txBody>
          <a:bodyPr/>
          <a:lstStyle/>
          <a:p>
            <a:r>
              <a:rPr lang="en-US" sz="2400" dirty="0">
                <a:solidFill>
                  <a:srgbClr val="FFFF00"/>
                </a:solidFill>
              </a:rPr>
              <a:t>IN CONGRESS, JULY 4, 1776</a:t>
            </a:r>
            <a:br>
              <a:rPr lang="en-US" sz="2400" dirty="0">
                <a:solidFill>
                  <a:srgbClr val="FFFF00"/>
                </a:solidFill>
              </a:rPr>
            </a:br>
            <a:r>
              <a:rPr lang="en-US" sz="2400" dirty="0">
                <a:solidFill>
                  <a:srgbClr val="FFFF00"/>
                </a:solidFill>
              </a:rPr>
              <a:t>The unanimous Declaration of the thirteen united States of America</a:t>
            </a:r>
            <a:br>
              <a:rPr lang="en-US" sz="2400" dirty="0">
                <a:solidFill>
                  <a:srgbClr val="FFFF00"/>
                </a:solidFill>
              </a:rPr>
            </a:br>
            <a:endParaRPr lang="en-US" sz="2400" dirty="0">
              <a:solidFill>
                <a:srgbClr val="FFFF00"/>
              </a:solidFill>
            </a:endParaRPr>
          </a:p>
        </p:txBody>
      </p:sp>
      <p:sp>
        <p:nvSpPr>
          <p:cNvPr id="3" name="Content Placeholder 2"/>
          <p:cNvSpPr>
            <a:spLocks noGrp="1"/>
          </p:cNvSpPr>
          <p:nvPr>
            <p:ph idx="1"/>
          </p:nvPr>
        </p:nvSpPr>
        <p:spPr>
          <a:xfrm>
            <a:off x="169682" y="714311"/>
            <a:ext cx="11736372" cy="6143689"/>
          </a:xfrm>
        </p:spPr>
        <p:txBody>
          <a:bodyPr>
            <a:normAutofit/>
          </a:bodyPr>
          <a:lstStyle/>
          <a:p>
            <a:pPr marL="0" indent="0">
              <a:buNone/>
            </a:pPr>
            <a:endParaRPr lang="en-US" dirty="0"/>
          </a:p>
          <a:p>
            <a:pPr marL="0" indent="0">
              <a:buNone/>
            </a:pPr>
            <a:r>
              <a:rPr lang="en-US" dirty="0"/>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a:t>
            </a:r>
          </a:p>
          <a:p>
            <a:pPr marL="0" indent="0">
              <a:buNone/>
            </a:pPr>
            <a:r>
              <a:rPr lang="en-US" dirty="0" smtClean="0">
                <a:solidFill>
                  <a:srgbClr val="FFFF00"/>
                </a:solidFill>
              </a:rPr>
              <a:t>We </a:t>
            </a:r>
            <a:r>
              <a:rPr lang="en-US" dirty="0">
                <a:solidFill>
                  <a:srgbClr val="FFFF00"/>
                </a:solidFill>
              </a:rPr>
              <a:t>hold these truths to be self-evident, that all men are created equal, that they are endowed by their Creator with certain unalienable Rights, that among these are Life, Liberty and the pursuit of Happiness</a:t>
            </a:r>
            <a:r>
              <a:rPr lang="en-US" dirty="0"/>
              <a:t>. — That to secure these rights, Governments are instituted among Men, deriving their just powers from the consent of the governed, —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a:t>
            </a:r>
            <a:r>
              <a:rPr lang="en-US" dirty="0" smtClean="0"/>
              <a:t>Happiness . . </a:t>
            </a:r>
            <a:r>
              <a:rPr lang="en-US" dirty="0"/>
              <a:t>. </a:t>
            </a:r>
            <a:r>
              <a:rPr lang="en-US" dirty="0" smtClean="0"/>
              <a:t>[W]hen </a:t>
            </a:r>
            <a:r>
              <a:rPr lang="en-US" dirty="0"/>
              <a:t>a long train of abuses and usurpations, pursuing invariably the same Object evinces a design to reduce them under absolute Despotism, it is their right, it is their duty, to throw off such Government, and to provide new Guards for their future </a:t>
            </a:r>
            <a:r>
              <a:rPr lang="en-US" dirty="0" smtClean="0"/>
              <a:t>security . . </a:t>
            </a:r>
            <a:r>
              <a:rPr lang="en-US" dirty="0"/>
              <a:t>. The history of the present King of Great Britain is a history of repeated injuries and </a:t>
            </a:r>
            <a:r>
              <a:rPr lang="en-US" dirty="0" smtClean="0"/>
              <a:t>usurpations . . . </a:t>
            </a:r>
            <a:endParaRPr lang="en-US" dirty="0"/>
          </a:p>
        </p:txBody>
      </p:sp>
    </p:spTree>
    <p:extLst>
      <p:ext uri="{BB962C8B-B14F-4D97-AF65-F5344CB8AC3E}">
        <p14:creationId xmlns:p14="http://schemas.microsoft.com/office/powerpoint/2010/main" val="154739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19" y="-751999"/>
            <a:ext cx="10761573" cy="2463284"/>
          </a:xfrm>
        </p:spPr>
        <p:txBody>
          <a:bodyPr>
            <a:normAutofit/>
          </a:bodyPr>
          <a:lstStyle/>
          <a:p>
            <a:r>
              <a:rPr lang="en-US" sz="1600" i="1" dirty="0" smtClean="0"/>
              <a:t>The Contrast</a:t>
            </a:r>
            <a:r>
              <a:rPr lang="en-US" sz="1600" dirty="0" smtClean="0"/>
              <a:t>, a 1787 comedic play which opened only a few weeks before the Constitutional Convention, posed a crucial question to a brand-new, independent nation: What kind of nation will the </a:t>
            </a:r>
            <a:r>
              <a:rPr lang="en-US" sz="1600" smtClean="0"/>
              <a:t>United States be</a:t>
            </a:r>
            <a:r>
              <a:rPr lang="en-US" sz="1600" dirty="0" smtClean="0"/>
              <a:t>?  The two leading characters, Billy Dimple (Feminized Fop) and Colonel Henry Manly (Heroic Artisan), were opposites in manhood, morality and virtue. They were both wooing Maria Van Rough, whose father, simply known as Mr. Van Rough (Genteel Patriarch) was another masculine archetype of the time.  Out of these three the dominant masculine archetype of the US would emerge: the Self-Made Man.</a:t>
            </a:r>
            <a:endParaRPr lang="en-US" sz="1600" i="1" dirty="0"/>
          </a:p>
        </p:txBody>
      </p:sp>
      <p:pic>
        <p:nvPicPr>
          <p:cNvPr id="5" name="Picture Placeholder 4"/>
          <p:cNvPicPr>
            <a:picLocks noGrp="1" noChangeAspect="1"/>
          </p:cNvPicPr>
          <p:nvPr>
            <p:ph type="pic" idx="1"/>
          </p:nvPr>
        </p:nvPicPr>
        <p:blipFill>
          <a:blip r:embed="rId2"/>
          <a:srcRect l="2425" r="2425"/>
          <a:stretch>
            <a:fillRect/>
          </a:stretch>
        </p:blipFill>
        <p:spPr>
          <a:xfrm>
            <a:off x="3591612" y="2061541"/>
            <a:ext cx="3330384" cy="4757692"/>
          </a:xfrm>
          <a:prstGeom prst="rect">
            <a:avLst/>
          </a:prstGeom>
        </p:spPr>
      </p:pic>
      <p:pic>
        <p:nvPicPr>
          <p:cNvPr id="6" name="Picture 5"/>
          <p:cNvPicPr>
            <a:picLocks noChangeAspect="1"/>
          </p:cNvPicPr>
          <p:nvPr/>
        </p:nvPicPr>
        <p:blipFill>
          <a:blip r:embed="rId3"/>
          <a:stretch>
            <a:fillRect/>
          </a:stretch>
        </p:blipFill>
        <p:spPr>
          <a:xfrm>
            <a:off x="98105" y="3184832"/>
            <a:ext cx="3493507" cy="2772625"/>
          </a:xfrm>
          <a:prstGeom prst="rect">
            <a:avLst/>
          </a:prstGeom>
        </p:spPr>
      </p:pic>
      <p:pic>
        <p:nvPicPr>
          <p:cNvPr id="7" name="Picture 6"/>
          <p:cNvPicPr>
            <a:picLocks noChangeAspect="1"/>
          </p:cNvPicPr>
          <p:nvPr/>
        </p:nvPicPr>
        <p:blipFill>
          <a:blip r:embed="rId4"/>
          <a:stretch>
            <a:fillRect/>
          </a:stretch>
        </p:blipFill>
        <p:spPr>
          <a:xfrm>
            <a:off x="7169960" y="1690608"/>
            <a:ext cx="4808997" cy="2749779"/>
          </a:xfrm>
          <a:prstGeom prst="rect">
            <a:avLst/>
          </a:prstGeom>
        </p:spPr>
      </p:pic>
      <p:pic>
        <p:nvPicPr>
          <p:cNvPr id="9" name="Picture 8"/>
          <p:cNvPicPr>
            <a:picLocks noChangeAspect="1"/>
          </p:cNvPicPr>
          <p:nvPr/>
        </p:nvPicPr>
        <p:blipFill>
          <a:blip r:embed="rId5"/>
          <a:stretch>
            <a:fillRect/>
          </a:stretch>
        </p:blipFill>
        <p:spPr>
          <a:xfrm>
            <a:off x="8416922" y="4371975"/>
            <a:ext cx="1838325" cy="2486025"/>
          </a:xfrm>
          <a:prstGeom prst="rect">
            <a:avLst/>
          </a:prstGeom>
        </p:spPr>
      </p:pic>
    </p:spTree>
    <p:extLst>
      <p:ext uri="{BB962C8B-B14F-4D97-AF65-F5344CB8AC3E}">
        <p14:creationId xmlns:p14="http://schemas.microsoft.com/office/powerpoint/2010/main" val="2993518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0"/>
            <a:ext cx="9404723" cy="1400530"/>
          </a:xfrm>
        </p:spPr>
        <p:txBody>
          <a:bodyPr/>
          <a:lstStyle/>
          <a:p>
            <a:pPr algn="ctr"/>
            <a:r>
              <a:rPr lang="en-US" dirty="0" smtClean="0"/>
              <a:t>The Feminized Fop:  “Billy Dimple”</a:t>
            </a:r>
            <a:endParaRPr lang="en-US" dirty="0"/>
          </a:p>
        </p:txBody>
      </p:sp>
      <p:pic>
        <p:nvPicPr>
          <p:cNvPr id="4" name="Content Placeholder 3"/>
          <p:cNvPicPr>
            <a:picLocks noGrp="1" noChangeAspect="1"/>
          </p:cNvPicPr>
          <p:nvPr>
            <p:ph idx="1"/>
          </p:nvPr>
        </p:nvPicPr>
        <p:blipFill>
          <a:blip r:embed="rId2"/>
          <a:stretch>
            <a:fillRect/>
          </a:stretch>
        </p:blipFill>
        <p:spPr>
          <a:xfrm>
            <a:off x="7824247" y="944650"/>
            <a:ext cx="3941727" cy="5577126"/>
          </a:xfrm>
          <a:prstGeom prst="rect">
            <a:avLst/>
          </a:prstGeom>
        </p:spPr>
      </p:pic>
      <p:sp>
        <p:nvSpPr>
          <p:cNvPr id="5" name="TextBox 4"/>
          <p:cNvSpPr txBox="1"/>
          <p:nvPr/>
        </p:nvSpPr>
        <p:spPr>
          <a:xfrm>
            <a:off x="646110" y="1175775"/>
            <a:ext cx="6640809" cy="5816977"/>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The Billy Dimple character represents what was seen as the worst of British colonial-era masculinity: effeminate, wealthy, privileged white men bent on luxury.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“Effeminate,” found in the surviving writings of 18</a:t>
            </a:r>
            <a:r>
              <a:rPr lang="en-US" sz="1600" baseline="30000" dirty="0" smtClean="0"/>
              <a:t>th</a:t>
            </a:r>
            <a:r>
              <a:rPr lang="en-US" sz="1600" dirty="0" smtClean="0"/>
              <a:t> century critics, didn’t mean homosexual.  Billy Dimples given to luxury were fully heterosexual: they graded themselves on how well they could seduce and degrade women.  But their critics feminized them and their lifestyles due to their dress, their adherence to teas, plays, card games and other frivolous </a:t>
            </a:r>
            <a:r>
              <a:rPr lang="en-US" sz="1600" i="1" dirty="0" smtClean="0"/>
              <a:t>feminine </a:t>
            </a:r>
            <a:r>
              <a:rPr lang="en-US" sz="1600" dirty="0" smtClean="0"/>
              <a:t>activities.  They were hetero—just not the imagined, British colonial “Manly” men.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i="1" dirty="0" smtClean="0"/>
              <a:t>Luxury </a:t>
            </a:r>
            <a:r>
              <a:rPr lang="en-US" sz="1600" dirty="0" smtClean="0"/>
              <a:t>was seen as negative, an attack against how British colonial white men viewed themselves—morally, mentally and physically above the sheltered, feminine, rich British aristocracy and its immoral leader, King George III.</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In the 19</a:t>
            </a:r>
            <a:r>
              <a:rPr lang="en-US" sz="1600" baseline="30000" dirty="0" smtClean="0"/>
              <a:t>th</a:t>
            </a:r>
            <a:r>
              <a:rPr lang="en-US" sz="1600" dirty="0" smtClean="0"/>
              <a:t> century, the Feminized Fop lost its flamboyancy, gradually morphing into the “best” of what lingered of the Genteel Patriarch: kind, educated, upper-crust.</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endParaRPr lang="en-US" i="1" dirty="0"/>
          </a:p>
        </p:txBody>
      </p:sp>
    </p:spTree>
    <p:extLst>
      <p:ext uri="{BB962C8B-B14F-4D97-AF65-F5344CB8AC3E}">
        <p14:creationId xmlns:p14="http://schemas.microsoft.com/office/powerpoint/2010/main" val="2591407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207621"/>
            <a:ext cx="9404723" cy="1400530"/>
          </a:xfrm>
        </p:spPr>
        <p:txBody>
          <a:bodyPr/>
          <a:lstStyle/>
          <a:p>
            <a:r>
              <a:rPr lang="en-US" dirty="0" smtClean="0"/>
              <a:t>The Heroic Artisan: “Colonel Manly”</a:t>
            </a:r>
            <a:endParaRPr lang="en-US" dirty="0"/>
          </a:p>
        </p:txBody>
      </p:sp>
      <p:sp>
        <p:nvSpPr>
          <p:cNvPr id="3" name="Content Placeholder 2"/>
          <p:cNvSpPr>
            <a:spLocks noGrp="1"/>
          </p:cNvSpPr>
          <p:nvPr>
            <p:ph idx="1"/>
          </p:nvPr>
        </p:nvSpPr>
        <p:spPr>
          <a:xfrm>
            <a:off x="339741" y="1753384"/>
            <a:ext cx="6230741" cy="4195481"/>
          </a:xfrm>
        </p:spPr>
        <p:txBody>
          <a:bodyPr>
            <a:normAutofit fontScale="92500" lnSpcReduction="10000"/>
          </a:bodyPr>
          <a:lstStyle/>
          <a:p>
            <a:r>
              <a:rPr lang="en-US" dirty="0" smtClean="0"/>
              <a:t>The British colonial masculine archetype, as portrayed by the character of Colonel Manly, is part of how colonial white men who backed revolution—who agreed that George III, the aristocracy and Parliament were immoral, given to luxury and unworthy of governing the colonies—saw themselves.  Physically and mentally strong, independent; “stiff” in his interactions with women (not “soft” and feminine like Dimple; not “fatherly,” upper-class and slightly aristocratic like the Genteel Patriarch); unafraid of hard, manual labor in his own shop; loyal to male friends—especially those who would risk their lives and fortunes for freedom and liberty.</a:t>
            </a:r>
          </a:p>
          <a:p>
            <a:pPr marL="0" indent="0">
              <a:buNone/>
            </a:pPr>
            <a:endParaRPr lang="en-US" dirty="0"/>
          </a:p>
        </p:txBody>
      </p:sp>
      <p:pic>
        <p:nvPicPr>
          <p:cNvPr id="4" name="Picture 3"/>
          <p:cNvPicPr>
            <a:picLocks noChangeAspect="1"/>
          </p:cNvPicPr>
          <p:nvPr/>
        </p:nvPicPr>
        <p:blipFill>
          <a:blip r:embed="rId2"/>
          <a:stretch>
            <a:fillRect/>
          </a:stretch>
        </p:blipFill>
        <p:spPr>
          <a:xfrm>
            <a:off x="6706323" y="1404593"/>
            <a:ext cx="5342203" cy="4242062"/>
          </a:xfrm>
          <a:prstGeom prst="rect">
            <a:avLst/>
          </a:prstGeom>
        </p:spPr>
      </p:pic>
    </p:spTree>
    <p:extLst>
      <p:ext uri="{BB962C8B-B14F-4D97-AF65-F5344CB8AC3E}">
        <p14:creationId xmlns:p14="http://schemas.microsoft.com/office/powerpoint/2010/main" val="1475360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792" y="245328"/>
            <a:ext cx="10020693" cy="1400530"/>
          </a:xfrm>
        </p:spPr>
        <p:txBody>
          <a:bodyPr/>
          <a:lstStyle/>
          <a:p>
            <a:r>
              <a:rPr lang="en-US" dirty="0" smtClean="0"/>
              <a:t>The Self-Made Man: “Mr. Van Rough”</a:t>
            </a:r>
            <a:endParaRPr lang="en-US" dirty="0"/>
          </a:p>
        </p:txBody>
      </p:sp>
      <p:pic>
        <p:nvPicPr>
          <p:cNvPr id="4" name="Content Placeholder 3"/>
          <p:cNvPicPr>
            <a:picLocks noGrp="1" noChangeAspect="1"/>
          </p:cNvPicPr>
          <p:nvPr>
            <p:ph idx="1"/>
          </p:nvPr>
        </p:nvPicPr>
        <p:blipFill>
          <a:blip r:embed="rId2"/>
          <a:stretch>
            <a:fillRect/>
          </a:stretch>
        </p:blipFill>
        <p:spPr>
          <a:xfrm>
            <a:off x="8323868" y="1476711"/>
            <a:ext cx="3396005" cy="4754407"/>
          </a:xfrm>
          <a:prstGeom prst="rect">
            <a:avLst/>
          </a:prstGeom>
        </p:spPr>
      </p:pic>
      <p:sp>
        <p:nvSpPr>
          <p:cNvPr id="5" name="TextBox 4"/>
          <p:cNvSpPr txBox="1"/>
          <p:nvPr/>
        </p:nvSpPr>
        <p:spPr>
          <a:xfrm>
            <a:off x="433633" y="1329254"/>
            <a:ext cx="7211505" cy="49244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Self-Made </a:t>
            </a:r>
            <a:r>
              <a:rPr lang="en-US" dirty="0"/>
              <a:t>M</a:t>
            </a:r>
            <a:r>
              <a:rPr lang="en-US" dirty="0" smtClean="0"/>
              <a:t>en—the businessmen of the British colonial era or, like the Mr. Van Rough character himself, a wealthy entrepreneur—were the up-and-coming leaders of colonial society.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solidFill>
                  <a:srgbClr val="FFFF00"/>
                </a:solidFill>
              </a:rPr>
              <a:t>Self-Made Men had the attribute of independence</a:t>
            </a:r>
            <a:r>
              <a:rPr lang="en-US" dirty="0" smtClean="0"/>
              <a:t>, like Colonel Manly.  </a:t>
            </a:r>
            <a:r>
              <a:rPr lang="en-US" dirty="0" smtClean="0">
                <a:solidFill>
                  <a:srgbClr val="FFFF00"/>
                </a:solidFill>
              </a:rPr>
              <a:t>But in making money—and they were all about making money—not inheriting money, </a:t>
            </a:r>
            <a:r>
              <a:rPr lang="en-US" dirty="0" smtClean="0"/>
              <a:t>like the British aristocracy, but actively becoming wealthy through their own efforts—</a:t>
            </a:r>
            <a:r>
              <a:rPr lang="en-US" dirty="0" smtClean="0">
                <a:solidFill>
                  <a:srgbClr val="FFFF00"/>
                </a:solidFill>
              </a:rPr>
              <a:t>they could claim total responsibility for their wealth</a:t>
            </a:r>
            <a:r>
              <a:rPr lang="en-US" dirty="0" smtClean="0"/>
              <a:t>.  They were public figures, given to a bit of service (not as much as Genteel Patriarchs).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2000" dirty="0" smtClean="0">
                <a:solidFill>
                  <a:srgbClr val="FFFF00"/>
                </a:solidFill>
              </a:rPr>
              <a:t>KEY:  OVER </a:t>
            </a:r>
            <a:r>
              <a:rPr lang="en-US" sz="2000" dirty="0" smtClean="0">
                <a:solidFill>
                  <a:srgbClr val="FFFF00"/>
                </a:solidFill>
              </a:rPr>
              <a:t>TIME, the SELF-MADE MAN became the racialized, classed, masculine model for US manhood:  independent, </a:t>
            </a:r>
            <a:r>
              <a:rPr lang="en-US" sz="2000" dirty="0" smtClean="0">
                <a:solidFill>
                  <a:srgbClr val="FFFF00"/>
                </a:solidFill>
              </a:rPr>
              <a:t>defined by boot-</a:t>
            </a:r>
            <a:r>
              <a:rPr lang="en-US" sz="2000" dirty="0" err="1" smtClean="0">
                <a:solidFill>
                  <a:srgbClr val="FFFF00"/>
                </a:solidFill>
              </a:rPr>
              <a:t>strappism</a:t>
            </a:r>
            <a:r>
              <a:rPr lang="en-US" sz="2000" dirty="0" smtClean="0">
                <a:solidFill>
                  <a:srgbClr val="FFFF00"/>
                </a:solidFill>
              </a:rPr>
              <a:t>, and acquisitive. </a:t>
            </a:r>
            <a:endParaRPr lang="en-US" sz="2000" dirty="0">
              <a:solidFill>
                <a:srgbClr val="FFFF00"/>
              </a:solidFill>
            </a:endParaRPr>
          </a:p>
        </p:txBody>
      </p:sp>
    </p:spTree>
    <p:extLst>
      <p:ext uri="{BB962C8B-B14F-4D97-AF65-F5344CB8AC3E}">
        <p14:creationId xmlns:p14="http://schemas.microsoft.com/office/powerpoint/2010/main" val="309717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Genteel Patriarch: Ben Franklin</a:t>
            </a:r>
            <a:endParaRPr lang="en-US" dirty="0"/>
          </a:p>
        </p:txBody>
      </p:sp>
      <p:pic>
        <p:nvPicPr>
          <p:cNvPr id="4" name="Content Placeholder 3"/>
          <p:cNvPicPr>
            <a:picLocks noGrp="1" noChangeAspect="1"/>
          </p:cNvPicPr>
          <p:nvPr>
            <p:ph idx="1"/>
          </p:nvPr>
        </p:nvPicPr>
        <p:blipFill>
          <a:blip r:embed="rId2"/>
          <a:stretch>
            <a:fillRect/>
          </a:stretch>
        </p:blipFill>
        <p:spPr>
          <a:xfrm>
            <a:off x="8514591" y="1993084"/>
            <a:ext cx="3072485" cy="4164698"/>
          </a:xfrm>
          <a:prstGeom prst="rect">
            <a:avLst/>
          </a:prstGeom>
        </p:spPr>
      </p:pic>
      <p:sp>
        <p:nvSpPr>
          <p:cNvPr id="5" name="TextBox 4"/>
          <p:cNvSpPr txBox="1"/>
          <p:nvPr/>
        </p:nvSpPr>
        <p:spPr>
          <a:xfrm>
            <a:off x="989814" y="1993084"/>
            <a:ext cx="6862714"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We have been taught that Founding Fathers—the Benjamin Franklins, George </a:t>
            </a:r>
            <a:r>
              <a:rPr lang="en-US" dirty="0" err="1" smtClean="0"/>
              <a:t>Washingtons</a:t>
            </a:r>
            <a:r>
              <a:rPr lang="en-US" dirty="0" smtClean="0"/>
              <a:t>, Thomas </a:t>
            </a:r>
            <a:r>
              <a:rPr lang="en-US" dirty="0" err="1" smtClean="0"/>
              <a:t>Jeffersons</a:t>
            </a:r>
            <a:r>
              <a:rPr lang="en-US" dirty="0" smtClean="0"/>
              <a:t> and the like—are the foundational to how Americans define themselves and their nation.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Genteel Patriarchs were fatherly: educated, public servants, made to be listened to and obeyed; having exquisite tastes; supporting property ownership (access to voting and public office depended strictly on owning property, having the independence of not working for someone else); being Christian—or at least outwardly adhering to tenets of “Christianity”; benevolence.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14150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82880"/>
            <a:ext cx="9404723" cy="766688"/>
          </a:xfrm>
        </p:spPr>
        <p:txBody>
          <a:bodyPr/>
          <a:lstStyle/>
          <a:p>
            <a:r>
              <a:rPr lang="en-US" sz="3200" dirty="0" smtClean="0"/>
              <a:t>Signing the Declaration of Independence</a:t>
            </a:r>
            <a:endParaRPr lang="en-US" sz="3200" dirty="0"/>
          </a:p>
        </p:txBody>
      </p:sp>
      <p:pic>
        <p:nvPicPr>
          <p:cNvPr id="4" name="Content Placeholder 3"/>
          <p:cNvPicPr>
            <a:picLocks noGrp="1" noChangeAspect="1"/>
          </p:cNvPicPr>
          <p:nvPr>
            <p:ph idx="1"/>
          </p:nvPr>
        </p:nvPicPr>
        <p:blipFill>
          <a:blip r:embed="rId2"/>
          <a:stretch>
            <a:fillRect/>
          </a:stretch>
        </p:blipFill>
        <p:spPr>
          <a:xfrm>
            <a:off x="1786597" y="949568"/>
            <a:ext cx="7877908" cy="5908432"/>
          </a:xfrm>
          <a:prstGeom prst="rect">
            <a:avLst/>
          </a:prstGeom>
        </p:spPr>
      </p:pic>
    </p:spTree>
    <p:extLst>
      <p:ext uri="{BB962C8B-B14F-4D97-AF65-F5344CB8AC3E}">
        <p14:creationId xmlns:p14="http://schemas.microsoft.com/office/powerpoint/2010/main" val="2838051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262" y="265425"/>
            <a:ext cx="11434713" cy="586483"/>
          </a:xfrm>
        </p:spPr>
        <p:txBody>
          <a:bodyPr/>
          <a:lstStyle/>
          <a:p>
            <a:pPr algn="ctr"/>
            <a:r>
              <a:rPr lang="en-US" sz="2800" dirty="0" smtClean="0">
                <a:solidFill>
                  <a:srgbClr val="FFFF00"/>
                </a:solidFill>
              </a:rPr>
              <a:t>The Problem with LUXURY:  LIKE GREED,  IT NEVER WENT AWAY</a:t>
            </a:r>
            <a:endParaRPr lang="en-US" sz="2800" dirty="0">
              <a:solidFill>
                <a:srgbClr val="FFFF00"/>
              </a:solidFill>
            </a:endParaRPr>
          </a:p>
        </p:txBody>
      </p:sp>
      <p:sp>
        <p:nvSpPr>
          <p:cNvPr id="3" name="Subtitle 2"/>
          <p:cNvSpPr>
            <a:spLocks noGrp="1"/>
          </p:cNvSpPr>
          <p:nvPr>
            <p:ph type="subTitle" idx="1"/>
          </p:nvPr>
        </p:nvSpPr>
        <p:spPr>
          <a:xfrm>
            <a:off x="71919" y="1078683"/>
            <a:ext cx="11507056" cy="5537873"/>
          </a:xfrm>
        </p:spPr>
        <p:txBody>
          <a:bodyPr>
            <a:normAutofit fontScale="92500" lnSpcReduction="20000"/>
          </a:bodyPr>
          <a:lstStyle/>
          <a:p>
            <a:pPr marL="342900" indent="-342900">
              <a:buFont typeface="+mj-lt"/>
              <a:buAutoNum type="arabicPeriod"/>
            </a:pPr>
            <a:r>
              <a:rPr lang="en-US" sz="1800" dirty="0" smtClean="0">
                <a:latin typeface="Calibri" panose="020F0502020204030204" pitchFamily="34" charset="0"/>
                <a:ea typeface="Calibri" panose="020F0502020204030204" pitchFamily="34" charset="0"/>
                <a:cs typeface="Times New Roman" panose="02020603050405020304" pitchFamily="18" charset="0"/>
              </a:rPr>
              <a:t>IN THE ERA OF THE AMERICAN REVOLUTION (1775-1783) YOU CAN SEE MORE WRITERS EXPRESSING A DEEP love </a:t>
            </a:r>
            <a:r>
              <a:rPr lang="en-US" sz="1800" dirty="0">
                <a:latin typeface="Calibri" panose="020F0502020204030204" pitchFamily="34" charset="0"/>
                <a:ea typeface="Calibri" panose="020F0502020204030204" pitchFamily="34" charset="0"/>
                <a:cs typeface="Times New Roman" panose="02020603050405020304" pitchFamily="18" charset="0"/>
              </a:rPr>
              <a:t>of virtue and mortality </a:t>
            </a:r>
            <a:r>
              <a:rPr lang="en-US" sz="1800" dirty="0" smtClean="0">
                <a:latin typeface="Calibri" panose="020F0502020204030204" pitchFamily="34" charset="0"/>
                <a:ea typeface="Calibri" panose="020F0502020204030204" pitchFamily="34" charset="0"/>
                <a:cs typeface="Times New Roman" panose="02020603050405020304" pitchFamily="18" charset="0"/>
              </a:rPr>
              <a:t>AND AN EQUAL hatred FOR vice </a:t>
            </a:r>
            <a:r>
              <a:rPr lang="en-US" sz="1800" dirty="0">
                <a:latin typeface="Calibri" panose="020F0502020204030204" pitchFamily="34" charset="0"/>
                <a:ea typeface="Calibri" panose="020F0502020204030204" pitchFamily="34" charset="0"/>
                <a:cs typeface="Times New Roman" panose="02020603050405020304" pitchFamily="18" charset="0"/>
              </a:rPr>
              <a:t>and </a:t>
            </a:r>
            <a:r>
              <a:rPr lang="en-US" sz="1800" dirty="0" smtClean="0">
                <a:latin typeface="Calibri" panose="020F0502020204030204" pitchFamily="34" charset="0"/>
                <a:ea typeface="Calibri" panose="020F0502020204030204" pitchFamily="34" charset="0"/>
                <a:cs typeface="Times New Roman" panose="02020603050405020304" pitchFamily="18" charset="0"/>
              </a:rPr>
              <a:t>corruption THAT AT ANY OTHER TIME IN UNITED STATES HISTORY.  LUXURY WAS THE RESULT OF VICE AND CORRUPTION, and the OPPOSITE OF VIRTUE AND MORALITYT.</a:t>
            </a:r>
          </a:p>
          <a:p>
            <a:pPr marL="342900" indent="-342900">
              <a:buFont typeface="+mj-lt"/>
              <a:buAutoNum type="arabicPeriod"/>
            </a:pPr>
            <a:r>
              <a:rPr lang="en-US" sz="1800" dirty="0" smtClean="0">
                <a:latin typeface="Calibri" panose="020F0502020204030204" pitchFamily="34" charset="0"/>
                <a:ea typeface="Calibri" panose="020F0502020204030204" pitchFamily="34" charset="0"/>
                <a:cs typeface="Times New Roman" panose="02020603050405020304" pitchFamily="18" charset="0"/>
              </a:rPr>
              <a:t>Yet </a:t>
            </a:r>
            <a:r>
              <a:rPr lang="en-US" sz="1800" dirty="0">
                <a:latin typeface="Calibri" panose="020F0502020204030204" pitchFamily="34" charset="0"/>
                <a:ea typeface="Calibri" panose="020F0502020204030204" pitchFamily="34" charset="0"/>
                <a:cs typeface="Times New Roman" panose="02020603050405020304" pitchFamily="18" charset="0"/>
              </a:rPr>
              <a:t>the reason behind this </a:t>
            </a:r>
            <a:r>
              <a:rPr lang="en-US" sz="1800" dirty="0" smtClean="0">
                <a:latin typeface="Calibri" panose="020F0502020204030204" pitchFamily="34" charset="0"/>
                <a:ea typeface="Calibri" panose="020F0502020204030204" pitchFamily="34" charset="0"/>
                <a:cs typeface="Times New Roman" panose="02020603050405020304" pitchFamily="18" charset="0"/>
              </a:rPr>
              <a:t>AMAZING love OF </a:t>
            </a:r>
            <a:r>
              <a:rPr lang="en-US" sz="1800" dirty="0">
                <a:latin typeface="Calibri" panose="020F0502020204030204" pitchFamily="34" charset="0"/>
                <a:ea typeface="Calibri" panose="020F0502020204030204" pitchFamily="34" charset="0"/>
                <a:cs typeface="Times New Roman" panose="02020603050405020304" pitchFamily="18" charset="0"/>
              </a:rPr>
              <a:t>virtue and morality and </a:t>
            </a:r>
            <a:r>
              <a:rPr lang="en-US" sz="1800" dirty="0" smtClean="0">
                <a:latin typeface="Calibri" panose="020F0502020204030204" pitchFamily="34" charset="0"/>
                <a:ea typeface="Calibri" panose="020F0502020204030204" pitchFamily="34" charset="0"/>
                <a:cs typeface="Times New Roman" panose="02020603050405020304" pitchFamily="18" charset="0"/>
              </a:rPr>
              <a:t>HATRED OF vice </a:t>
            </a:r>
            <a:r>
              <a:rPr lang="en-US" sz="1800" dirty="0">
                <a:latin typeface="Calibri" panose="020F0502020204030204" pitchFamily="34" charset="0"/>
                <a:ea typeface="Calibri" panose="020F0502020204030204" pitchFamily="34" charset="0"/>
                <a:cs typeface="Times New Roman" panose="02020603050405020304" pitchFamily="18" charset="0"/>
              </a:rPr>
              <a:t>and corruption wasn’t just because people were </a:t>
            </a:r>
            <a:r>
              <a:rPr lang="en-US" sz="1800" dirty="0" smtClean="0">
                <a:latin typeface="Calibri" panose="020F0502020204030204" pitchFamily="34" charset="0"/>
                <a:ea typeface="Calibri" panose="020F0502020204030204" pitchFamily="34" charset="0"/>
                <a:cs typeface="Times New Roman" panose="02020603050405020304" pitchFamily="18" charset="0"/>
              </a:rPr>
              <a:t>ONLY seeing </a:t>
            </a:r>
            <a:r>
              <a:rPr lang="en-US" sz="1800" dirty="0">
                <a:latin typeface="Calibri" panose="020F0502020204030204" pitchFamily="34" charset="0"/>
                <a:ea typeface="Calibri" panose="020F0502020204030204" pitchFamily="34" charset="0"/>
                <a:cs typeface="Times New Roman" panose="02020603050405020304" pitchFamily="18" charset="0"/>
              </a:rPr>
              <a:t>it </a:t>
            </a:r>
            <a:r>
              <a:rPr lang="en-US" sz="1800" dirty="0" smtClean="0">
                <a:latin typeface="Calibri" panose="020F0502020204030204" pitchFamily="34" charset="0"/>
                <a:ea typeface="Calibri" panose="020F0502020204030204" pitchFamily="34" charset="0"/>
                <a:cs typeface="Times New Roman" panose="02020603050405020304" pitchFamily="18" charset="0"/>
              </a:rPr>
              <a:t>in KING GEORGE III and the LEADERS of </a:t>
            </a:r>
            <a:r>
              <a:rPr lang="en-US" sz="1800" dirty="0">
                <a:latin typeface="Calibri" panose="020F0502020204030204" pitchFamily="34" charset="0"/>
                <a:ea typeface="Calibri" panose="020F0502020204030204" pitchFamily="34" charset="0"/>
                <a:cs typeface="Times New Roman" panose="02020603050405020304" pitchFamily="18" charset="0"/>
              </a:rPr>
              <a:t>the British Empire. Some </a:t>
            </a:r>
            <a:r>
              <a:rPr lang="en-US" sz="1800" dirty="0" smtClean="0">
                <a:latin typeface="Calibri" panose="020F0502020204030204" pitchFamily="34" charset="0"/>
                <a:ea typeface="Calibri" panose="020F0502020204030204" pitchFamily="34" charset="0"/>
                <a:cs typeface="Times New Roman" panose="02020603050405020304" pitchFamily="18" charset="0"/>
              </a:rPr>
              <a:t>looked </a:t>
            </a:r>
            <a:r>
              <a:rPr lang="en-US" sz="1800" dirty="0">
                <a:latin typeface="Calibri" panose="020F0502020204030204" pitchFamily="34" charset="0"/>
                <a:ea typeface="Calibri" panose="020F0502020204030204" pitchFamily="34" charset="0"/>
                <a:cs typeface="Times New Roman" panose="02020603050405020304" pitchFamily="18" charset="0"/>
              </a:rPr>
              <a:t>around them and feared the immorality, vice and corruption that they saw on a daily basis in British colonial </a:t>
            </a:r>
            <a:r>
              <a:rPr lang="en-US" sz="1800" dirty="0" smtClean="0">
                <a:latin typeface="Calibri" panose="020F0502020204030204" pitchFamily="34" charset="0"/>
                <a:ea typeface="Calibri" panose="020F0502020204030204" pitchFamily="34" charset="0"/>
                <a:cs typeface="Times New Roman" panose="02020603050405020304" pitchFamily="18" charset="0"/>
              </a:rPr>
              <a:t>America—EVEN AS THE REVOLUTIONARY WAR ROLLED ON.  </a:t>
            </a:r>
            <a:r>
              <a:rPr lang="en-US" sz="1800" dirty="0">
                <a:latin typeface="Calibri" panose="020F0502020204030204" pitchFamily="34" charset="0"/>
                <a:ea typeface="Calibri" panose="020F0502020204030204" pitchFamily="34" charset="0"/>
                <a:cs typeface="Times New Roman" panose="02020603050405020304" pitchFamily="18" charset="0"/>
              </a:rPr>
              <a:t>They began wondering whether fighting </a:t>
            </a:r>
            <a:r>
              <a:rPr lang="en-US" sz="1800" dirty="0" smtClean="0">
                <a:latin typeface="Calibri" panose="020F0502020204030204" pitchFamily="34" charset="0"/>
                <a:ea typeface="Calibri" panose="020F0502020204030204" pitchFamily="34" charset="0"/>
                <a:cs typeface="Times New Roman" panose="02020603050405020304" pitchFamily="18" charset="0"/>
              </a:rPr>
              <a:t>AND WINNING a </a:t>
            </a:r>
            <a:r>
              <a:rPr lang="en-US" sz="1800" dirty="0">
                <a:latin typeface="Calibri" panose="020F0502020204030204" pitchFamily="34" charset="0"/>
                <a:ea typeface="Calibri" panose="020F0502020204030204" pitchFamily="34" charset="0"/>
                <a:cs typeface="Times New Roman" panose="02020603050405020304" pitchFamily="18" charset="0"/>
              </a:rPr>
              <a:t>dangerous war against the most powerful empire on the face of the earth would actually create something new: a republic embodied by virtuous, moral </a:t>
            </a:r>
            <a:r>
              <a:rPr lang="en-US" sz="1800" dirty="0" smtClean="0">
                <a:latin typeface="Calibri" panose="020F0502020204030204" pitchFamily="34" charset="0"/>
                <a:ea typeface="Calibri" panose="020F0502020204030204" pitchFamily="34" charset="0"/>
                <a:cs typeface="Times New Roman" panose="02020603050405020304" pitchFamily="18" charset="0"/>
              </a:rPr>
              <a:t>citizens, </a:t>
            </a:r>
            <a:r>
              <a:rPr lang="en-US" sz="1800" dirty="0">
                <a:latin typeface="Calibri" panose="020F0502020204030204" pitchFamily="34" charset="0"/>
                <a:ea typeface="Calibri" panose="020F0502020204030204" pitchFamily="34" charset="0"/>
                <a:cs typeface="Times New Roman" panose="02020603050405020304" pitchFamily="18" charset="0"/>
              </a:rPr>
              <a:t>and </a:t>
            </a:r>
            <a:r>
              <a:rPr lang="en-US" sz="1800" dirty="0" smtClean="0">
                <a:latin typeface="Calibri" panose="020F0502020204030204" pitchFamily="34" charset="0"/>
                <a:ea typeface="Calibri" panose="020F0502020204030204" pitchFamily="34" charset="0"/>
                <a:cs typeface="Times New Roman" panose="02020603050405020304" pitchFamily="18" charset="0"/>
              </a:rPr>
              <a:t>not MERELY </a:t>
            </a:r>
            <a:r>
              <a:rPr lang="en-US" sz="1800" dirty="0">
                <a:latin typeface="Calibri" panose="020F0502020204030204" pitchFamily="34" charset="0"/>
                <a:ea typeface="Calibri" panose="020F0502020204030204" pitchFamily="34" charset="0"/>
                <a:cs typeface="Times New Roman" panose="02020603050405020304" pitchFamily="18" charset="0"/>
              </a:rPr>
              <a:t>a replication of the immorality, vice and corruption that they </a:t>
            </a:r>
            <a:r>
              <a:rPr lang="en-US" sz="1800" dirty="0" smtClean="0">
                <a:latin typeface="Calibri" panose="020F0502020204030204" pitchFamily="34" charset="0"/>
                <a:ea typeface="Calibri" panose="020F0502020204030204" pitchFamily="34" charset="0"/>
                <a:cs typeface="Times New Roman" panose="02020603050405020304" pitchFamily="18" charset="0"/>
              </a:rPr>
              <a:t>WERE FIGHTING TO SEPARATE FROM</a:t>
            </a:r>
          </a:p>
          <a:p>
            <a:pPr marL="342900" indent="-342900">
              <a:buFont typeface="+mj-lt"/>
              <a:buAutoNum type="arabicPeriod"/>
            </a:pPr>
            <a:r>
              <a:rPr lang="en-US" sz="1800" dirty="0" smtClean="0">
                <a:latin typeface="Calibri" panose="020F0502020204030204" pitchFamily="34" charset="0"/>
                <a:ea typeface="Calibri" panose="020F0502020204030204" pitchFamily="34" charset="0"/>
                <a:cs typeface="Times New Roman" panose="02020603050405020304" pitchFamily="18" charset="0"/>
              </a:rPr>
              <a:t>Vice </a:t>
            </a:r>
            <a:r>
              <a:rPr lang="en-US" sz="1800" dirty="0">
                <a:latin typeface="Calibri" panose="020F0502020204030204" pitchFamily="34" charset="0"/>
                <a:ea typeface="Calibri" panose="020F0502020204030204" pitchFamily="34" charset="0"/>
                <a:cs typeface="Times New Roman" panose="02020603050405020304" pitchFamily="18" charset="0"/>
              </a:rPr>
              <a:t>was something that many American </a:t>
            </a:r>
            <a:r>
              <a:rPr lang="en-US" sz="1800" dirty="0" smtClean="0">
                <a:latin typeface="Calibri" panose="020F0502020204030204" pitchFamily="34" charset="0"/>
                <a:ea typeface="Calibri" panose="020F0502020204030204" pitchFamily="34" charset="0"/>
                <a:cs typeface="Times New Roman" panose="02020603050405020304" pitchFamily="18" charset="0"/>
              </a:rPr>
              <a:t>MALE PATRIOTS the </a:t>
            </a:r>
            <a:r>
              <a:rPr lang="en-US" sz="1800" dirty="0">
                <a:latin typeface="Calibri" panose="020F0502020204030204" pitchFamily="34" charset="0"/>
                <a:ea typeface="Calibri" panose="020F0502020204030204" pitchFamily="34" charset="0"/>
                <a:cs typeface="Times New Roman" panose="02020603050405020304" pitchFamily="18" charset="0"/>
              </a:rPr>
              <a:t>revolution, like their Puritan forefathers, were able to identify without </a:t>
            </a:r>
            <a:r>
              <a:rPr lang="en-US" sz="1800" dirty="0" smtClean="0">
                <a:latin typeface="Calibri" panose="020F0502020204030204" pitchFamily="34" charset="0"/>
                <a:ea typeface="Calibri" panose="020F0502020204030204" pitchFamily="34" charset="0"/>
                <a:cs typeface="Times New Roman" panose="02020603050405020304" pitchFamily="18" charset="0"/>
              </a:rPr>
              <a:t>difficulty.  vice </a:t>
            </a:r>
            <a:r>
              <a:rPr lang="en-US" sz="1800" dirty="0">
                <a:latin typeface="Calibri" panose="020F0502020204030204" pitchFamily="34" charset="0"/>
                <a:ea typeface="Calibri" panose="020F0502020204030204" pitchFamily="34" charset="0"/>
                <a:cs typeface="Times New Roman" panose="02020603050405020304" pitchFamily="18" charset="0"/>
              </a:rPr>
              <a:t>occurred when a man let his body and mind be dominated by what John Adams called “[the] vicious and luxurious and effeminate Appetites, Passions and Habits.”  When Adams said “effeminate, he wasn’t meaning homosexual.  He was giving-into the negative gendering of women as inferiors: men who gave into luxurious lifestyles were behaving like women</a:t>
            </a:r>
            <a:r>
              <a:rPr lang="en-US" sz="1800" dirty="0" smtClean="0">
                <a:latin typeface="Calibri" panose="020F0502020204030204" pitchFamily="34" charset="0"/>
                <a:ea typeface="Calibri" panose="020F0502020204030204" pitchFamily="34" charset="0"/>
                <a:cs typeface="Times New Roman" panose="02020603050405020304" pitchFamily="18" charset="0"/>
              </a:rPr>
              <a:t>.  AND HE WAS TALKING ABOUT HIS WHITE MALE PEERS, SO RACE ALSO ENTERED INTO THIS CONSTRUCTION OF </a:t>
            </a:r>
            <a:r>
              <a:rPr lang="en-US" sz="1800" i="1" dirty="0" smtClean="0">
                <a:latin typeface="Calibri" panose="020F0502020204030204" pitchFamily="34" charset="0"/>
                <a:ea typeface="Calibri" panose="020F0502020204030204" pitchFamily="34" charset="0"/>
                <a:cs typeface="Times New Roman" panose="02020603050405020304" pitchFamily="18" charset="0"/>
              </a:rPr>
              <a:t>VICE</a:t>
            </a:r>
            <a:r>
              <a:rPr lang="en-US" sz="1800" dirty="0">
                <a:latin typeface="Calibri" panose="020F0502020204030204" pitchFamily="34" charset="0"/>
                <a:ea typeface="Calibri" panose="020F0502020204030204" pitchFamily="34" charset="0"/>
                <a:cs typeface="Times New Roman" panose="02020603050405020304" pitchFamily="18" charset="0"/>
              </a:rPr>
              <a:t> </a:t>
            </a:r>
            <a:r>
              <a:rPr lang="en-US" sz="1800" dirty="0" smtClean="0">
                <a:latin typeface="Calibri" panose="020F0502020204030204" pitchFamily="34" charset="0"/>
                <a:ea typeface="Calibri" panose="020F0502020204030204" pitchFamily="34" charset="0"/>
                <a:cs typeface="Times New Roman" panose="02020603050405020304" pitchFamily="18" charset="0"/>
              </a:rPr>
              <a:t>AS THE OPPOSITE OF WHAT MEN SHOULD BE IN  A NEW REPUBLIC.</a:t>
            </a:r>
          </a:p>
          <a:p>
            <a:pPr marL="342900" indent="-342900">
              <a:buFont typeface="+mj-lt"/>
              <a:buAutoNum type="arabicPeriod"/>
            </a:pPr>
            <a:r>
              <a:rPr lang="en-US" sz="1800" dirty="0" smtClean="0">
                <a:latin typeface="Calibri" panose="020F0502020204030204" pitchFamily="34" charset="0"/>
                <a:ea typeface="Calibri" panose="020F0502020204030204" pitchFamily="34" charset="0"/>
                <a:cs typeface="Times New Roman" panose="02020603050405020304" pitchFamily="18" charset="0"/>
              </a:rPr>
              <a:t>KEY:  MOST British </a:t>
            </a:r>
            <a:r>
              <a:rPr lang="en-US" sz="1800" dirty="0">
                <a:latin typeface="Calibri" panose="020F0502020204030204" pitchFamily="34" charset="0"/>
                <a:ea typeface="Calibri" panose="020F0502020204030204" pitchFamily="34" charset="0"/>
                <a:cs typeface="Times New Roman" panose="02020603050405020304" pitchFamily="18" charset="0"/>
              </a:rPr>
              <a:t>colonial American men who backed revolution saw themselves as white men oppressed by other white </a:t>
            </a:r>
            <a:r>
              <a:rPr lang="en-US" sz="1800" dirty="0" smtClean="0">
                <a:latin typeface="Calibri" panose="020F0502020204030204" pitchFamily="34" charset="0"/>
                <a:ea typeface="Calibri" panose="020F0502020204030204" pitchFamily="34" charset="0"/>
                <a:cs typeface="Times New Roman" panose="02020603050405020304" pitchFamily="18" charset="0"/>
              </a:rPr>
              <a:t>men WHO WERE 3000 Miles Away, overseeing an empire.  They were </a:t>
            </a:r>
            <a:r>
              <a:rPr lang="en-US" sz="1800" dirty="0">
                <a:latin typeface="Calibri" panose="020F0502020204030204" pitchFamily="34" charset="0"/>
                <a:ea typeface="Calibri" panose="020F0502020204030204" pitchFamily="34" charset="0"/>
                <a:cs typeface="Times New Roman" panose="02020603050405020304" pitchFamily="18" charset="0"/>
              </a:rPr>
              <a:t>unwilling to relinquish the notion that </a:t>
            </a:r>
            <a:r>
              <a:rPr lang="en-US" sz="1800" dirty="0" smtClean="0">
                <a:latin typeface="Calibri" panose="020F0502020204030204" pitchFamily="34" charset="0"/>
                <a:ea typeface="Calibri" panose="020F0502020204030204" pitchFamily="34" charset="0"/>
                <a:cs typeface="Times New Roman" panose="02020603050405020304" pitchFamily="18" charset="0"/>
              </a:rPr>
              <a:t>they themselves </a:t>
            </a:r>
            <a:r>
              <a:rPr lang="en-US" sz="1800" dirty="0">
                <a:latin typeface="Calibri" panose="020F0502020204030204" pitchFamily="34" charset="0"/>
                <a:ea typeface="Calibri" panose="020F0502020204030204" pitchFamily="34" charset="0"/>
                <a:cs typeface="Times New Roman" panose="02020603050405020304" pitchFamily="18" charset="0"/>
              </a:rPr>
              <a:t>were </a:t>
            </a:r>
            <a:r>
              <a:rPr lang="en-US" sz="1800" dirty="0" smtClean="0">
                <a:latin typeface="Calibri" panose="020F0502020204030204" pitchFamily="34" charset="0"/>
                <a:ea typeface="Calibri" panose="020F0502020204030204" pitchFamily="34" charset="0"/>
                <a:cs typeface="Times New Roman" panose="02020603050405020304" pitchFamily="18" charset="0"/>
              </a:rPr>
              <a:t>oppressors, </a:t>
            </a:r>
            <a:r>
              <a:rPr lang="en-US" sz="1800" dirty="0">
                <a:latin typeface="Calibri" panose="020F0502020204030204" pitchFamily="34" charset="0"/>
                <a:ea typeface="Calibri" panose="020F0502020204030204" pitchFamily="34" charset="0"/>
                <a:cs typeface="Times New Roman" panose="02020603050405020304" pitchFamily="18" charset="0"/>
              </a:rPr>
              <a:t>even </a:t>
            </a:r>
            <a:r>
              <a:rPr lang="en-US" sz="1800" dirty="0" smtClean="0">
                <a:latin typeface="Calibri" panose="020F0502020204030204" pitchFamily="34" charset="0"/>
                <a:ea typeface="Calibri" panose="020F0502020204030204" pitchFamily="34" charset="0"/>
                <a:cs typeface="Times New Roman" panose="02020603050405020304" pitchFamily="18" charset="0"/>
              </a:rPr>
              <a:t>ruling over heir </a:t>
            </a:r>
            <a:r>
              <a:rPr lang="en-US" sz="1800" dirty="0">
                <a:latin typeface="Calibri" panose="020F0502020204030204" pitchFamily="34" charset="0"/>
                <a:ea typeface="Calibri" panose="020F0502020204030204" pitchFamily="34" charset="0"/>
                <a:cs typeface="Times New Roman" panose="02020603050405020304" pitchFamily="18" charset="0"/>
              </a:rPr>
              <a:t>own white wives and daughters. </a:t>
            </a:r>
            <a:r>
              <a:rPr lang="en-US" sz="1800" dirty="0" smtClean="0">
                <a:latin typeface="Calibri" panose="020F0502020204030204" pitchFamily="34" charset="0"/>
                <a:ea typeface="Calibri" panose="020F0502020204030204" pitchFamily="34" charset="0"/>
                <a:cs typeface="Times New Roman" panose="02020603050405020304" pitchFamily="18" charset="0"/>
              </a:rPr>
              <a:t>Giving equal </a:t>
            </a:r>
            <a:r>
              <a:rPr lang="en-US" sz="1800" dirty="0">
                <a:latin typeface="Calibri" panose="020F0502020204030204" pitchFamily="34" charset="0"/>
                <a:ea typeface="Calibri" panose="020F0502020204030204" pitchFamily="34" charset="0"/>
                <a:cs typeface="Times New Roman" panose="02020603050405020304" pitchFamily="18" charset="0"/>
              </a:rPr>
              <a:t>rights across the board to women, particularly married </a:t>
            </a:r>
            <a:r>
              <a:rPr lang="en-US" sz="1800" dirty="0" smtClean="0">
                <a:latin typeface="Calibri" panose="020F0502020204030204" pitchFamily="34" charset="0"/>
                <a:ea typeface="Calibri" panose="020F0502020204030204" pitchFamily="34" charset="0"/>
                <a:cs typeface="Times New Roman" panose="02020603050405020304" pitchFamily="18" charset="0"/>
              </a:rPr>
              <a:t>women who lost their identities under </a:t>
            </a:r>
            <a:r>
              <a:rPr lang="en-US" sz="1800" i="1" dirty="0" smtClean="0">
                <a:latin typeface="Calibri" panose="020F0502020204030204" pitchFamily="34" charset="0"/>
                <a:ea typeface="Calibri" panose="020F0502020204030204" pitchFamily="34" charset="0"/>
                <a:cs typeface="Times New Roman" panose="02020603050405020304" pitchFamily="18" charset="0"/>
              </a:rPr>
              <a:t>coverture</a:t>
            </a:r>
            <a:r>
              <a:rPr lang="en-US" sz="1800" dirty="0" smtClean="0">
                <a:latin typeface="Calibri" panose="020F0502020204030204" pitchFamily="34" charset="0"/>
                <a:ea typeface="Calibri" panose="020F0502020204030204" pitchFamily="34" charset="0"/>
                <a:cs typeface="Times New Roman" panose="02020603050405020304" pitchFamily="18" charset="0"/>
              </a:rPr>
              <a:t>, was </a:t>
            </a:r>
            <a:r>
              <a:rPr lang="en-US" sz="1800" dirty="0">
                <a:latin typeface="Calibri" panose="020F0502020204030204" pitchFamily="34" charset="0"/>
                <a:ea typeface="Calibri" panose="020F0502020204030204" pitchFamily="34" charset="0"/>
                <a:cs typeface="Times New Roman" panose="02020603050405020304" pitchFamily="18" charset="0"/>
              </a:rPr>
              <a:t>no more </a:t>
            </a:r>
            <a:r>
              <a:rPr lang="en-US" sz="1800" dirty="0" smtClean="0">
                <a:latin typeface="Calibri" panose="020F0502020204030204" pitchFamily="34" charset="0"/>
                <a:ea typeface="Calibri" panose="020F0502020204030204" pitchFamily="34" charset="0"/>
                <a:cs typeface="Times New Roman" panose="02020603050405020304" pitchFamily="18" charset="0"/>
              </a:rPr>
              <a:t>in their minds than the total abolition of slavery</a:t>
            </a:r>
            <a:r>
              <a:rPr lang="en-US" sz="1800" dirty="0">
                <a:latin typeface="Calibri" panose="020F0502020204030204" pitchFamily="34" charset="0"/>
                <a:ea typeface="Calibri" panose="020F0502020204030204" pitchFamily="34" charset="0"/>
                <a:cs typeface="Times New Roman" panose="02020603050405020304" pitchFamily="18" charset="0"/>
              </a:rPr>
              <a:t>.</a:t>
            </a:r>
            <a:endParaRPr lang="en-US" sz="1800" dirty="0"/>
          </a:p>
        </p:txBody>
      </p:sp>
    </p:spTree>
    <p:extLst>
      <p:ext uri="{BB962C8B-B14F-4D97-AF65-F5344CB8AC3E}">
        <p14:creationId xmlns:p14="http://schemas.microsoft.com/office/powerpoint/2010/main" val="861982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1" y="135218"/>
            <a:ext cx="11431589" cy="817282"/>
          </a:xfrm>
        </p:spPr>
        <p:txBody>
          <a:bodyPr/>
          <a:lstStyle/>
          <a:p>
            <a:r>
              <a:rPr lang="en-US" dirty="0" smtClean="0"/>
              <a:t>WHAT KING GEORGE III REPRESENTED:</a:t>
            </a:r>
            <a:endParaRPr lang="en-US" dirty="0"/>
          </a:p>
        </p:txBody>
      </p:sp>
      <p:sp>
        <p:nvSpPr>
          <p:cNvPr id="3" name="Content Placeholder 2"/>
          <p:cNvSpPr>
            <a:spLocks noGrp="1"/>
          </p:cNvSpPr>
          <p:nvPr>
            <p:ph idx="1"/>
          </p:nvPr>
        </p:nvSpPr>
        <p:spPr>
          <a:xfrm>
            <a:off x="241300" y="1125818"/>
            <a:ext cx="11722099" cy="5274982"/>
          </a:xfrm>
        </p:spPr>
        <p:txBody>
          <a:bodyPr/>
          <a:lstStyle/>
          <a:p>
            <a:pPr marL="457200" indent="-457200">
              <a:buFont typeface="+mj-lt"/>
              <a:buAutoNum type="arabicPeriod"/>
            </a:pPr>
            <a:r>
              <a:rPr lang="en-US" b="1" dirty="0"/>
              <a:t>According to </a:t>
            </a:r>
            <a:r>
              <a:rPr lang="en-US" b="1" dirty="0" smtClean="0"/>
              <a:t>Thomas Paine</a:t>
            </a:r>
            <a:r>
              <a:rPr lang="en-US" b="1" dirty="0"/>
              <a:t>, George III held the “ ‘pretended title’ of FATHER OF HIS PEOPLE</a:t>
            </a:r>
            <a:r>
              <a:rPr lang="en-US" b="1" dirty="0" smtClean="0"/>
              <a:t>.”</a:t>
            </a:r>
          </a:p>
          <a:p>
            <a:r>
              <a:rPr lang="en-US" dirty="0" smtClean="0"/>
              <a:t>		</a:t>
            </a:r>
            <a:r>
              <a:rPr lang="en-US" b="1" dirty="0"/>
              <a:t> Basically, revolutionaries believed that George was a lousy parent—a “bad dad.”</a:t>
            </a:r>
            <a:r>
              <a:rPr lang="en-US" dirty="0"/>
              <a:t>  </a:t>
            </a:r>
            <a:r>
              <a:rPr lang="en-US" dirty="0" smtClean="0"/>
              <a:t>He		was wealthy because he was born into the monarchy.  He didn’t </a:t>
            </a:r>
            <a:r>
              <a:rPr lang="en-US" dirty="0"/>
              <a:t>work and got paid </a:t>
            </a:r>
            <a:r>
              <a:rPr lang="en-US" dirty="0" smtClean="0"/>
              <a:t>			for </a:t>
            </a:r>
            <a:r>
              <a:rPr lang="en-US" dirty="0"/>
              <a:t>doing </a:t>
            </a:r>
            <a:r>
              <a:rPr lang="en-US" dirty="0" smtClean="0"/>
              <a:t>nothing.  This wasn’t how </a:t>
            </a:r>
            <a:r>
              <a:rPr lang="en-US" dirty="0"/>
              <a:t>virtuous, white British colonial American men lived, </a:t>
            </a:r>
            <a:r>
              <a:rPr lang="en-US" dirty="0" smtClean="0"/>
              <a:t>		not </a:t>
            </a:r>
            <a:r>
              <a:rPr lang="en-US" dirty="0"/>
              <a:t>in their own minds and certainly not in the minds of </a:t>
            </a:r>
            <a:r>
              <a:rPr lang="en-US" dirty="0" smtClean="0"/>
              <a:t>revolutionaries.</a:t>
            </a:r>
          </a:p>
          <a:p>
            <a:pPr marL="457200" indent="-457200">
              <a:buAutoNum type="arabicPeriod" startAt="2"/>
            </a:pPr>
            <a:r>
              <a:rPr lang="en-US" b="1" dirty="0" smtClean="0"/>
              <a:t>Furthermore, in the minds of revolutionaries George III was immoral because he was a 	monarch; he had given up resisting against luxury because he had accepted his place as 	the king of England and ruler of the British Empire.  Therefore, he was a lousy role model.  </a:t>
            </a:r>
          </a:p>
          <a:p>
            <a:pPr marL="457200" indent="-457200">
              <a:buAutoNum type="arabicPeriod" startAt="2"/>
            </a:pPr>
            <a:r>
              <a:rPr lang="en-US" b="1" dirty="0" smtClean="0"/>
              <a:t>When George III had moved some of the concentrated powers that had been held in the House of Commons (representatives of the </a:t>
            </a:r>
            <a:r>
              <a:rPr lang="en-US" b="1" i="1" dirty="0" smtClean="0"/>
              <a:t>common folk</a:t>
            </a:r>
            <a:r>
              <a:rPr lang="en-US" b="1" dirty="0" smtClean="0"/>
              <a:t>) over to the House of Lords (the powerful, wealthy aristocrats), revolutionaries argued that George had threatened the safety of his children by failing to protect them.  Yet another good reason for separating themselves from the British empire through revolution.</a:t>
            </a:r>
            <a:endParaRPr lang="en-US" dirty="0"/>
          </a:p>
        </p:txBody>
      </p:sp>
    </p:spTree>
    <p:extLst>
      <p:ext uri="{BB962C8B-B14F-4D97-AF65-F5344CB8AC3E}">
        <p14:creationId xmlns:p14="http://schemas.microsoft.com/office/powerpoint/2010/main" val="4130595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215900"/>
            <a:ext cx="11253788" cy="6426200"/>
          </a:xfrm>
        </p:spPr>
        <p:txBody>
          <a:bodyPr>
            <a:normAutofit fontScale="92500" lnSpcReduction="10000"/>
          </a:bodyPr>
          <a:lstStyle/>
          <a:p>
            <a:pPr marL="0" indent="0">
              <a:buNone/>
            </a:pPr>
            <a:r>
              <a:rPr lang="en-US" sz="2800" dirty="0" smtClean="0">
                <a:latin typeface="Calibri" panose="020F0502020204030204" pitchFamily="34" charset="0"/>
                <a:ea typeface="Calibri" panose="020F0502020204030204" pitchFamily="34" charset="0"/>
                <a:cs typeface="Times New Roman" panose="02020603050405020304" pitchFamily="18" charset="0"/>
              </a:rPr>
              <a:t>KEY: This smart, rhetorical action </a:t>
            </a:r>
            <a:r>
              <a:rPr lang="en-US" sz="2800" dirty="0">
                <a:latin typeface="Calibri" panose="020F0502020204030204" pitchFamily="34" charset="0"/>
                <a:ea typeface="Calibri" panose="020F0502020204030204" pitchFamily="34" charset="0"/>
                <a:cs typeface="Times New Roman" panose="02020603050405020304" pitchFamily="18" charset="0"/>
              </a:rPr>
              <a:t>of </a:t>
            </a:r>
            <a:r>
              <a:rPr lang="en-US" sz="2800" dirty="0" smtClean="0">
                <a:latin typeface="Calibri" panose="020F0502020204030204" pitchFamily="34" charset="0"/>
                <a:ea typeface="Calibri" panose="020F0502020204030204" pitchFamily="34" charset="0"/>
                <a:cs typeface="Times New Roman" panose="02020603050405020304" pitchFamily="18" charset="0"/>
              </a:rPr>
              <a:t>attacking George </a:t>
            </a:r>
            <a:r>
              <a:rPr lang="en-US" sz="2800" dirty="0">
                <a:latin typeface="Calibri" panose="020F0502020204030204" pitchFamily="34" charset="0"/>
                <a:ea typeface="Calibri" panose="020F0502020204030204" pitchFamily="34" charset="0"/>
                <a:cs typeface="Times New Roman" panose="02020603050405020304" pitchFamily="18" charset="0"/>
              </a:rPr>
              <a:t>III as an immoral father of his empire </a:t>
            </a:r>
            <a:r>
              <a:rPr lang="en-US" sz="2800" dirty="0" smtClean="0">
                <a:latin typeface="Calibri" panose="020F0502020204030204" pitchFamily="34" charset="0"/>
                <a:ea typeface="Calibri" panose="020F0502020204030204" pitchFamily="34" charset="0"/>
                <a:cs typeface="Times New Roman" panose="02020603050405020304" pitchFamily="18" charset="0"/>
              </a:rPr>
              <a:t>made him </a:t>
            </a:r>
            <a:r>
              <a:rPr lang="en-US" sz="2800" dirty="0">
                <a:latin typeface="Calibri" panose="020F0502020204030204" pitchFamily="34" charset="0"/>
                <a:ea typeface="Calibri" panose="020F0502020204030204" pitchFamily="34" charset="0"/>
                <a:cs typeface="Times New Roman" panose="02020603050405020304" pitchFamily="18" charset="0"/>
              </a:rPr>
              <a:t>less than a brute or savage.  “Brute” and “savage” were terms that </a:t>
            </a:r>
            <a:r>
              <a:rPr lang="en-US" sz="2800" dirty="0" smtClean="0">
                <a:latin typeface="Calibri" panose="020F0502020204030204" pitchFamily="34" charset="0"/>
                <a:ea typeface="Calibri" panose="020F0502020204030204" pitchFamily="34" charset="0"/>
                <a:cs typeface="Times New Roman" panose="02020603050405020304" pitchFamily="18" charset="0"/>
              </a:rPr>
              <a:t>British colonial </a:t>
            </a:r>
            <a:r>
              <a:rPr lang="en-US" sz="2800" dirty="0">
                <a:latin typeface="Calibri" panose="020F0502020204030204" pitchFamily="34" charset="0"/>
                <a:ea typeface="Calibri" panose="020F0502020204030204" pitchFamily="34" charset="0"/>
                <a:cs typeface="Times New Roman" panose="02020603050405020304" pitchFamily="18" charset="0"/>
              </a:rPr>
              <a:t>whites usually reserved for Africans, African Americans </a:t>
            </a:r>
            <a:r>
              <a:rPr lang="en-US" sz="2800" dirty="0" smtClean="0">
                <a:latin typeface="Calibri" panose="020F0502020204030204" pitchFamily="34" charset="0"/>
                <a:ea typeface="Calibri" panose="020F0502020204030204" pitchFamily="34" charset="0"/>
                <a:cs typeface="Times New Roman" panose="02020603050405020304" pitchFamily="18" charset="0"/>
              </a:rPr>
              <a:t>and Native </a:t>
            </a:r>
            <a:r>
              <a:rPr lang="en-US" sz="2800" dirty="0">
                <a:latin typeface="Calibri" panose="020F0502020204030204" pitchFamily="34" charset="0"/>
                <a:ea typeface="Calibri" panose="020F0502020204030204" pitchFamily="34" charset="0"/>
                <a:cs typeface="Times New Roman" panose="02020603050405020304" pitchFamily="18" charset="0"/>
              </a:rPr>
              <a:t>Americans.  Their logic followed in this manner: at least brutes or savages didn’t eat their young by living off their hard work and revenue through taxation.  Brutes and savages didn’t make war on their families, since all free persons in </a:t>
            </a:r>
            <a:r>
              <a:rPr lang="en-US" sz="2800" dirty="0" smtClean="0">
                <a:latin typeface="Calibri" panose="020F0502020204030204" pitchFamily="34" charset="0"/>
                <a:ea typeface="Calibri" panose="020F0502020204030204" pitchFamily="34" charset="0"/>
                <a:cs typeface="Times New Roman" panose="02020603050405020304" pitchFamily="18" charset="0"/>
              </a:rPr>
              <a:t>the British American </a:t>
            </a:r>
            <a:r>
              <a:rPr lang="en-US" sz="2800" dirty="0">
                <a:latin typeface="Calibri" panose="020F0502020204030204" pitchFamily="34" charset="0"/>
                <a:ea typeface="Calibri" panose="020F0502020204030204" pitchFamily="34" charset="0"/>
                <a:cs typeface="Times New Roman" panose="02020603050405020304" pitchFamily="18" charset="0"/>
              </a:rPr>
              <a:t>colonies were a kind of “family” with </a:t>
            </a:r>
            <a:r>
              <a:rPr lang="en-US" sz="2800" dirty="0" smtClean="0">
                <a:latin typeface="Calibri" panose="020F0502020204030204" pitchFamily="34" charset="0"/>
                <a:ea typeface="Calibri" panose="020F0502020204030204" pitchFamily="34" charset="0"/>
                <a:cs typeface="Times New Roman" panose="02020603050405020304" pitchFamily="18" charset="0"/>
              </a:rPr>
              <a:t>King George III as </a:t>
            </a:r>
            <a:r>
              <a:rPr lang="en-US" sz="2800" dirty="0">
                <a:latin typeface="Calibri" panose="020F0502020204030204" pitchFamily="34" charset="0"/>
                <a:ea typeface="Calibri" panose="020F0502020204030204" pitchFamily="34" charset="0"/>
                <a:cs typeface="Times New Roman" panose="02020603050405020304" pitchFamily="18" charset="0"/>
              </a:rPr>
              <a:t>their head.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dirty="0" smtClean="0">
                <a:latin typeface="Calibri" panose="020F0502020204030204" pitchFamily="34" charset="0"/>
                <a:ea typeface="Calibri" panose="020F0502020204030204" pitchFamily="34" charset="0"/>
                <a:cs typeface="Times New Roman" panose="02020603050405020304" pitchFamily="18" charset="0"/>
              </a:rPr>
              <a:t>Therefore</a:t>
            </a:r>
            <a:r>
              <a:rPr lang="en-US" sz="2800" dirty="0">
                <a:latin typeface="Calibri" panose="020F0502020204030204" pitchFamily="34" charset="0"/>
                <a:ea typeface="Calibri" panose="020F0502020204030204" pitchFamily="34" charset="0"/>
                <a:cs typeface="Times New Roman" panose="02020603050405020304" pitchFamily="18" charset="0"/>
              </a:rPr>
              <a:t>, after the </a:t>
            </a:r>
            <a:r>
              <a:rPr lang="en-US" sz="2800" dirty="0" smtClean="0">
                <a:latin typeface="Calibri" panose="020F0502020204030204" pitchFamily="34" charset="0"/>
                <a:ea typeface="Calibri" panose="020F0502020204030204" pitchFamily="34" charset="0"/>
                <a:cs typeface="Times New Roman" panose="02020603050405020304" pitchFamily="18" charset="0"/>
              </a:rPr>
              <a:t>American revolution </a:t>
            </a:r>
            <a:r>
              <a:rPr lang="en-US" sz="2800" dirty="0">
                <a:latin typeface="Calibri" panose="020F0502020204030204" pitchFamily="34" charset="0"/>
                <a:ea typeface="Calibri" panose="020F0502020204030204" pitchFamily="34" charset="0"/>
                <a:cs typeface="Times New Roman" panose="02020603050405020304" pitchFamily="18" charset="0"/>
              </a:rPr>
              <a:t>began, since </a:t>
            </a:r>
            <a:r>
              <a:rPr lang="en-US" sz="2800" dirty="0" smtClean="0">
                <a:latin typeface="Calibri" panose="020F0502020204030204" pitchFamily="34" charset="0"/>
                <a:ea typeface="Calibri" panose="020F0502020204030204" pitchFamily="34" charset="0"/>
                <a:cs typeface="Times New Roman" panose="02020603050405020304" pitchFamily="18" charset="0"/>
              </a:rPr>
              <a:t>Britain was </a:t>
            </a:r>
            <a:r>
              <a:rPr lang="en-US" sz="2800" dirty="0">
                <a:latin typeface="Calibri" panose="020F0502020204030204" pitchFamily="34" charset="0"/>
                <a:ea typeface="Calibri" panose="020F0502020204030204" pitchFamily="34" charset="0"/>
                <a:cs typeface="Times New Roman" panose="02020603050405020304" pitchFamily="18" charset="0"/>
              </a:rPr>
              <a:t>ready to go to war against </a:t>
            </a:r>
            <a:r>
              <a:rPr lang="en-US" sz="2800" dirty="0" smtClean="0">
                <a:latin typeface="Calibri" panose="020F0502020204030204" pitchFamily="34" charset="0"/>
                <a:ea typeface="Calibri" panose="020F0502020204030204" pitchFamily="34" charset="0"/>
                <a:cs typeface="Times New Roman" panose="02020603050405020304" pitchFamily="18" charset="0"/>
              </a:rPr>
              <a:t>its rebelling </a:t>
            </a:r>
            <a:r>
              <a:rPr lang="en-US" sz="2800" dirty="0">
                <a:latin typeface="Calibri" panose="020F0502020204030204" pitchFamily="34" charset="0"/>
                <a:ea typeface="Calibri" panose="020F0502020204030204" pitchFamily="34" charset="0"/>
                <a:cs typeface="Times New Roman" panose="02020603050405020304" pitchFamily="18" charset="0"/>
              </a:rPr>
              <a:t>colonists, </a:t>
            </a:r>
            <a:r>
              <a:rPr lang="en-US" sz="2800" dirty="0" smtClean="0">
                <a:latin typeface="Calibri" panose="020F0502020204030204" pitchFamily="34" charset="0"/>
                <a:ea typeface="Calibri" panose="020F0502020204030204" pitchFamily="34" charset="0"/>
                <a:cs typeface="Times New Roman" panose="02020603050405020304" pitchFamily="18" charset="0"/>
              </a:rPr>
              <a:t>George III was </a:t>
            </a:r>
            <a:r>
              <a:rPr lang="en-US" sz="2800" dirty="0">
                <a:latin typeface="Calibri" panose="020F0502020204030204" pitchFamily="34" charset="0"/>
                <a:ea typeface="Calibri" panose="020F0502020204030204" pitchFamily="34" charset="0"/>
                <a:cs typeface="Times New Roman" panose="02020603050405020304" pitchFamily="18" charset="0"/>
              </a:rPr>
              <a:t>eating his young in reality—and thus worse than Africans, African Americans or Native Americans.  This new rhetoric meant that patriot leaders were justified in their desire to create a new government without a king.  Simply reforming Parliament—a monumental task within itself—wouldn’t work</a:t>
            </a:r>
            <a:r>
              <a:rPr lang="en-US" sz="2800" dirty="0" smtClean="0">
                <a:latin typeface="Calibri" panose="020F0502020204030204" pitchFamily="34" charset="0"/>
                <a:ea typeface="Calibri" panose="020F0502020204030204" pitchFamily="34" charset="0"/>
                <a:cs typeface="Times New Roman" panose="02020603050405020304" pitchFamily="18" charset="0"/>
              </a:rPr>
              <a:t>.  They needed something completely new and different—with no king.</a:t>
            </a:r>
            <a:endParaRPr lang="en-US" sz="2800" dirty="0"/>
          </a:p>
        </p:txBody>
      </p:sp>
    </p:spTree>
    <p:extLst>
      <p:ext uri="{BB962C8B-B14F-4D97-AF65-F5344CB8AC3E}">
        <p14:creationId xmlns:p14="http://schemas.microsoft.com/office/powerpoint/2010/main" val="3580183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1" y="0"/>
            <a:ext cx="11912600" cy="1400530"/>
          </a:xfrm>
        </p:spPr>
        <p:txBody>
          <a:bodyPr/>
          <a:lstStyle/>
          <a:p>
            <a:pPr algn="ctr"/>
            <a:r>
              <a:rPr lang="en-US" dirty="0" smtClean="0">
                <a:solidFill>
                  <a:srgbClr val="FFFF00"/>
                </a:solidFill>
              </a:rPr>
              <a:t>PROBLEM: Other masculine models had proven incapable of instilling virtue in men.</a:t>
            </a:r>
            <a:endParaRPr lang="en-US" dirty="0">
              <a:solidFill>
                <a:srgbClr val="FFFF00"/>
              </a:solidFill>
            </a:endParaRPr>
          </a:p>
        </p:txBody>
      </p:sp>
      <p:sp>
        <p:nvSpPr>
          <p:cNvPr id="3" name="Text Placeholder 2"/>
          <p:cNvSpPr>
            <a:spLocks noGrp="1"/>
          </p:cNvSpPr>
          <p:nvPr>
            <p:ph type="body" idx="1"/>
          </p:nvPr>
        </p:nvSpPr>
        <p:spPr>
          <a:xfrm>
            <a:off x="114301" y="1676400"/>
            <a:ext cx="5385350" cy="804862"/>
          </a:xfrm>
        </p:spPr>
        <p:txBody>
          <a:bodyPr/>
          <a:lstStyle/>
          <a:p>
            <a:pPr algn="ctr"/>
            <a:r>
              <a:rPr lang="en-US" dirty="0" smtClean="0"/>
              <a:t>GOVERNMENT: </a:t>
            </a:r>
          </a:p>
          <a:p>
            <a:pPr algn="ctr"/>
            <a:r>
              <a:rPr lang="en-US" dirty="0" smtClean="0"/>
              <a:t>GEORGE III was the Bad Dad</a:t>
            </a:r>
            <a:endParaRPr lang="en-US" dirty="0"/>
          </a:p>
        </p:txBody>
      </p:sp>
      <p:sp>
        <p:nvSpPr>
          <p:cNvPr id="4" name="Content Placeholder 3"/>
          <p:cNvSpPr>
            <a:spLocks noGrp="1"/>
          </p:cNvSpPr>
          <p:nvPr>
            <p:ph sz="half" idx="2"/>
          </p:nvPr>
        </p:nvSpPr>
        <p:spPr>
          <a:xfrm>
            <a:off x="493712" y="2654300"/>
            <a:ext cx="5145088" cy="3238500"/>
          </a:xfrm>
        </p:spPr>
        <p:txBody>
          <a:bodyPr/>
          <a:lstStyle/>
          <a:p>
            <a:r>
              <a:rPr lang="en-US" dirty="0" smtClean="0"/>
              <a:t>From the monarchy-downward, the prevalent masculinity model had instilled luxury and the craving for vice instead.  </a:t>
            </a:r>
          </a:p>
          <a:p>
            <a:r>
              <a:rPr lang="en-US" dirty="0" smtClean="0"/>
              <a:t>That vice and lack of virtue had crept into the minds of white British colonial American men, from the ruling elite downward: governors and their staffs, the military, the </a:t>
            </a:r>
            <a:r>
              <a:rPr lang="en-US" dirty="0" err="1" smtClean="0"/>
              <a:t>shopowners</a:t>
            </a:r>
            <a:r>
              <a:rPr lang="en-US" dirty="0" smtClean="0"/>
              <a:t>.</a:t>
            </a:r>
            <a:endParaRPr lang="en-US" dirty="0"/>
          </a:p>
        </p:txBody>
      </p:sp>
      <p:sp>
        <p:nvSpPr>
          <p:cNvPr id="5" name="Text Placeholder 4"/>
          <p:cNvSpPr>
            <a:spLocks noGrp="1"/>
          </p:cNvSpPr>
          <p:nvPr>
            <p:ph type="body" sz="quarter" idx="3"/>
          </p:nvPr>
        </p:nvSpPr>
        <p:spPr>
          <a:xfrm>
            <a:off x="6362700" y="1400530"/>
            <a:ext cx="5270499" cy="1080293"/>
          </a:xfrm>
        </p:spPr>
        <p:txBody>
          <a:bodyPr/>
          <a:lstStyle/>
          <a:p>
            <a:endParaRPr lang="en-US" dirty="0" smtClean="0"/>
          </a:p>
          <a:p>
            <a:pPr algn="ctr"/>
            <a:r>
              <a:rPr lang="en-US" dirty="0" smtClean="0"/>
              <a:t>CHURCHES: </a:t>
            </a:r>
          </a:p>
          <a:p>
            <a:pPr algn="ctr"/>
            <a:r>
              <a:rPr lang="en-US" dirty="0" smtClean="0"/>
              <a:t>Men were still dealing with hierarchies!</a:t>
            </a:r>
            <a:endParaRPr lang="en-US" dirty="0"/>
          </a:p>
        </p:txBody>
      </p:sp>
      <p:sp>
        <p:nvSpPr>
          <p:cNvPr id="6" name="Content Placeholder 5"/>
          <p:cNvSpPr>
            <a:spLocks noGrp="1"/>
          </p:cNvSpPr>
          <p:nvPr>
            <p:ph sz="quarter" idx="4"/>
          </p:nvPr>
        </p:nvSpPr>
        <p:spPr>
          <a:xfrm>
            <a:off x="6070601" y="2481262"/>
            <a:ext cx="5775505" cy="3741738"/>
          </a:xfrm>
        </p:spPr>
        <p:txBody>
          <a:bodyPr>
            <a:normAutofit/>
          </a:bodyPr>
          <a:lstStyle/>
          <a:p>
            <a:r>
              <a:rPr lang="en-US" dirty="0"/>
              <a:t>The most powerful church was the Church of England—and the monarch George III was king </a:t>
            </a:r>
            <a:r>
              <a:rPr lang="en-US" i="1" dirty="0"/>
              <a:t>and ruler of the church of England!</a:t>
            </a:r>
            <a:endParaRPr lang="en-US" dirty="0"/>
          </a:p>
          <a:p>
            <a:r>
              <a:rPr lang="en-US" dirty="0" smtClean="0"/>
              <a:t>Most British colonial American churches operated in a top-down fashion, with power emanating from bishops-downward.</a:t>
            </a:r>
          </a:p>
          <a:p>
            <a:r>
              <a:rPr lang="en-US" dirty="0" smtClean="0"/>
              <a:t>Protestant denominations dealt with hierarchies of male power as well, extending down to individual homes were men (fathers, husbands) were thought spiritually responsible for their wives, children, servants and slaves.</a:t>
            </a:r>
            <a:endParaRPr lang="en-US" dirty="0"/>
          </a:p>
        </p:txBody>
      </p:sp>
      <p:sp>
        <p:nvSpPr>
          <p:cNvPr id="7" name="TextBox 6"/>
          <p:cNvSpPr txBox="1"/>
          <p:nvPr/>
        </p:nvSpPr>
        <p:spPr>
          <a:xfrm flipH="1">
            <a:off x="218915" y="6072872"/>
            <a:ext cx="10839769" cy="646331"/>
          </a:xfrm>
          <a:prstGeom prst="rect">
            <a:avLst/>
          </a:prstGeom>
          <a:noFill/>
        </p:spPr>
        <p:txBody>
          <a:bodyPr wrap="square" rtlCol="0">
            <a:spAutoFit/>
          </a:bodyPr>
          <a:lstStyle/>
          <a:p>
            <a:pPr algn="ctr"/>
            <a:r>
              <a:rPr lang="en-US" dirty="0" smtClean="0">
                <a:solidFill>
                  <a:srgbClr val="FFFF00"/>
                </a:solidFill>
              </a:rPr>
              <a:t>Whether governments or churches, in the minds of revolutionaries, the male-to-male model of power and domination had failed to instill virtue into men.  Something had to change!</a:t>
            </a:r>
            <a:endParaRPr lang="en-US" dirty="0">
              <a:solidFill>
                <a:srgbClr val="FFFF00"/>
              </a:solidFill>
            </a:endParaRPr>
          </a:p>
        </p:txBody>
      </p:sp>
    </p:spTree>
    <p:extLst>
      <p:ext uri="{BB962C8B-B14F-4D97-AF65-F5344CB8AC3E}">
        <p14:creationId xmlns:p14="http://schemas.microsoft.com/office/powerpoint/2010/main" val="4250614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573" y="0"/>
            <a:ext cx="9404723" cy="728809"/>
          </a:xfrm>
        </p:spPr>
        <p:txBody>
          <a:bodyPr/>
          <a:lstStyle/>
          <a:p>
            <a:pPr algn="ctr"/>
            <a:r>
              <a:rPr lang="en-US" sz="3200" dirty="0" smtClean="0">
                <a:solidFill>
                  <a:srgbClr val="FFFF00"/>
                </a:solidFill>
              </a:rPr>
              <a:t>ENTER “republican motherhood”</a:t>
            </a:r>
            <a:endParaRPr lang="en-US" sz="3200" dirty="0">
              <a:solidFill>
                <a:srgbClr val="FFFF00"/>
              </a:solidFill>
            </a:endParaRPr>
          </a:p>
        </p:txBody>
      </p:sp>
      <p:sp>
        <p:nvSpPr>
          <p:cNvPr id="4" name="Content Placeholder 3"/>
          <p:cNvSpPr>
            <a:spLocks noGrp="1"/>
          </p:cNvSpPr>
          <p:nvPr>
            <p:ph sz="half" idx="2"/>
          </p:nvPr>
        </p:nvSpPr>
        <p:spPr>
          <a:xfrm>
            <a:off x="152400" y="667820"/>
            <a:ext cx="11861799" cy="6190180"/>
          </a:xfrm>
        </p:spPr>
        <p:txBody>
          <a:bodyPr>
            <a:normAutofit/>
          </a:bodyPr>
          <a:lstStyle/>
          <a:p>
            <a:r>
              <a:rPr lang="en-US" sz="2800" dirty="0" smtClean="0"/>
              <a:t>“republican motherhood” was an early national (1790-s-1820s) ideology that </a:t>
            </a:r>
            <a:r>
              <a:rPr lang="en-US" sz="2800" dirty="0" err="1" smtClean="0"/>
              <a:t>refered</a:t>
            </a:r>
            <a:r>
              <a:rPr lang="en-US" sz="2800" dirty="0" smtClean="0"/>
              <a:t> to a shift in thought that historians have seen as white men in the post-American Revolutionary era went from attacking the immorality and lack of virtuous living they saw in the men around them for increasingly assigning significance to the important duties that white women had performed during the American Revolution, and were now shouldering as mothers of the republic in the new United States of America.</a:t>
            </a:r>
          </a:p>
          <a:p>
            <a:r>
              <a:rPr lang="en-US" sz="2800" dirty="0" smtClean="0">
                <a:latin typeface="Calibri" panose="020F0502020204030204" pitchFamily="34" charset="0"/>
                <a:ea typeface="Calibri" panose="020F0502020204030204" pitchFamily="34" charset="0"/>
                <a:cs typeface="Times New Roman" panose="02020603050405020304" pitchFamily="18" charset="0"/>
              </a:rPr>
              <a:t>KEY: In </a:t>
            </a:r>
            <a:r>
              <a:rPr lang="en-US" sz="2800" dirty="0">
                <a:latin typeface="Calibri" panose="020F0502020204030204" pitchFamily="34" charset="0"/>
                <a:ea typeface="Calibri" panose="020F0502020204030204" pitchFamily="34" charset="0"/>
                <a:cs typeface="Times New Roman" panose="02020603050405020304" pitchFamily="18" charset="0"/>
              </a:rPr>
              <a:t>the early republic, the ideology of </a:t>
            </a:r>
            <a:r>
              <a:rPr lang="en-US" sz="2800" i="1" dirty="0">
                <a:latin typeface="Calibri" panose="020F0502020204030204" pitchFamily="34" charset="0"/>
                <a:ea typeface="Calibri" panose="020F0502020204030204" pitchFamily="34" charset="0"/>
                <a:cs typeface="Times New Roman" panose="02020603050405020304" pitchFamily="18" charset="0"/>
              </a:rPr>
              <a:t>republican motherhood </a:t>
            </a:r>
            <a:r>
              <a:rPr lang="en-US" sz="2800" dirty="0">
                <a:latin typeface="Calibri" panose="020F0502020204030204" pitchFamily="34" charset="0"/>
                <a:ea typeface="Calibri" panose="020F0502020204030204" pitchFamily="34" charset="0"/>
                <a:cs typeface="Times New Roman" panose="02020603050405020304" pitchFamily="18" charset="0"/>
              </a:rPr>
              <a:t>reworked the separation of the family and the state by making white women’s familial duties have larger, little “p” political emphasis.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800" dirty="0" smtClean="0">
                <a:latin typeface="Calibri" panose="020F0502020204030204" pitchFamily="34" charset="0"/>
                <a:ea typeface="Calibri" panose="020F0502020204030204" pitchFamily="34" charset="0"/>
                <a:cs typeface="Times New Roman" panose="02020603050405020304" pitchFamily="18" charset="0"/>
              </a:rPr>
              <a:t>BOTTOM LINE: Motherhood became more important, seen as a hopeful way of teaching boys to become the virtuous men necessary for a new republic</a:t>
            </a:r>
            <a:r>
              <a:rPr lang="en-US" dirty="0" smtClean="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224831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17693"/>
            <a:ext cx="11633200" cy="6740307"/>
          </a:xfrm>
          <a:prstGeom prst="rect">
            <a:avLst/>
          </a:prstGeom>
          <a:noFill/>
        </p:spPr>
        <p:txBody>
          <a:bodyPr wrap="square" rtlCol="0">
            <a:spAutoFit/>
          </a:bodyPr>
          <a:lstStyle/>
          <a:p>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Why did raising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up civic-minded, moral, virtuous white male citizens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become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a little “p” political responsibility or job for white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women?  REMEMBER: THE UNITED STATES IS A RACIALLY GENDERED NATION, where issues of race and gender have influenced how policies, politics and live have been worked out since the beginning.</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	1.  White men who contemplated revolting against the British Empire to achieve freedom and liberty, and to separate 		</a:t>
            </a:r>
            <a:r>
              <a:rPr lang="en-US" dirty="0" smtClean="0">
                <a:latin typeface="Calibri" panose="020F0502020204030204" pitchFamily="34" charset="0"/>
                <a:ea typeface="Calibri" panose="020F0502020204030204" pitchFamily="34" charset="0"/>
                <a:cs typeface="Times New Roman" panose="02020603050405020304" pitchFamily="18" charset="0"/>
              </a:rPr>
              <a:t>themselves </a:t>
            </a:r>
            <a:r>
              <a:rPr lang="en-US" dirty="0">
                <a:latin typeface="Calibri" panose="020F0502020204030204" pitchFamily="34" charset="0"/>
                <a:ea typeface="Calibri" panose="020F0502020204030204" pitchFamily="34" charset="0"/>
                <a:cs typeface="Times New Roman" panose="02020603050405020304" pitchFamily="18" charset="0"/>
              </a:rPr>
              <a:t>from the deadly monarchial luxury that they had attacked George III for exhibiting had also spent decades 		</a:t>
            </a:r>
            <a:r>
              <a:rPr lang="en-US" dirty="0" smtClean="0">
                <a:latin typeface="Calibri" panose="020F0502020204030204" pitchFamily="34" charset="0"/>
                <a:ea typeface="Calibri" panose="020F0502020204030204" pitchFamily="34" charset="0"/>
                <a:cs typeface="Times New Roman" panose="02020603050405020304" pitchFamily="18" charset="0"/>
              </a:rPr>
              <a:t>watching </a:t>
            </a:r>
            <a:r>
              <a:rPr lang="en-US" dirty="0">
                <a:latin typeface="Calibri" panose="020F0502020204030204" pitchFamily="34" charset="0"/>
                <a:ea typeface="Calibri" panose="020F0502020204030204" pitchFamily="34" charset="0"/>
                <a:cs typeface="Times New Roman" panose="02020603050405020304" pitchFamily="18" charset="0"/>
              </a:rPr>
              <a:t>other white men fail at teaching one another how to be more moral 	and virtuous.</a:t>
            </a:r>
          </a:p>
          <a:p>
            <a:r>
              <a:rPr lang="en-US" dirty="0">
                <a:latin typeface="Calibri" panose="020F0502020204030204" pitchFamily="34" charset="0"/>
                <a:ea typeface="Calibri" panose="020F0502020204030204" pitchFamily="34" charset="0"/>
                <a:cs typeface="Times New Roman" panose="02020603050405020304" pitchFamily="18" charset="0"/>
              </a:rPr>
              <a:t>	2.  In the process, they separated their masculinity and identity from men of color and women: </a:t>
            </a:r>
            <a:r>
              <a:rPr lang="en-US" dirty="0" smtClean="0">
                <a:latin typeface="Calibri" panose="020F0502020204030204" pitchFamily="34" charset="0"/>
                <a:ea typeface="Calibri" panose="020F0502020204030204" pitchFamily="34" charset="0"/>
                <a:cs typeface="Times New Roman" panose="02020603050405020304" pitchFamily="18" charset="0"/>
              </a:rPr>
              <a:t>most saw themselves 	as superior </a:t>
            </a:r>
            <a:r>
              <a:rPr lang="en-US" dirty="0">
                <a:latin typeface="Calibri" panose="020F0502020204030204" pitchFamily="34" charset="0"/>
                <a:ea typeface="Calibri" panose="020F0502020204030204" pitchFamily="34" charset="0"/>
                <a:cs typeface="Times New Roman" panose="02020603050405020304" pitchFamily="18" charset="0"/>
              </a:rPr>
              <a:t>to </a:t>
            </a:r>
            <a:r>
              <a:rPr lang="en-US" dirty="0" smtClean="0">
                <a:latin typeface="Calibri" panose="020F0502020204030204" pitchFamily="34" charset="0"/>
                <a:ea typeface="Calibri" panose="020F0502020204030204" pitchFamily="34" charset="0"/>
                <a:cs typeface="Times New Roman" panose="02020603050405020304" pitchFamily="18" charset="0"/>
              </a:rPr>
              <a:t>	both </a:t>
            </a:r>
            <a:r>
              <a:rPr lang="en-US" dirty="0">
                <a:latin typeface="Calibri" panose="020F0502020204030204" pitchFamily="34" charset="0"/>
                <a:ea typeface="Calibri" panose="020F0502020204030204" pitchFamily="34" charset="0"/>
                <a:cs typeface="Times New Roman" panose="02020603050405020304" pitchFamily="18" charset="0"/>
              </a:rPr>
              <a:t>and 	</a:t>
            </a:r>
            <a:r>
              <a:rPr lang="en-US" dirty="0" smtClean="0">
                <a:latin typeface="Calibri" panose="020F0502020204030204" pitchFamily="34" charset="0"/>
                <a:ea typeface="Calibri" panose="020F0502020204030204" pitchFamily="34" charset="0"/>
                <a:cs typeface="Times New Roman" panose="02020603050405020304" pitchFamily="18" charset="0"/>
              </a:rPr>
              <a:t>yet </a:t>
            </a:r>
            <a:r>
              <a:rPr lang="en-US" dirty="0">
                <a:latin typeface="Calibri" panose="020F0502020204030204" pitchFamily="34" charset="0"/>
                <a:ea typeface="Calibri" panose="020F0502020204030204" pitchFamily="34" charset="0"/>
                <a:cs typeface="Times New Roman" panose="02020603050405020304" pitchFamily="18" charset="0"/>
              </a:rPr>
              <a:t>defined the worst that they saw in themselves as the weaknesses held by men of color </a:t>
            </a:r>
            <a:r>
              <a:rPr lang="en-US" dirty="0" smtClean="0">
                <a:latin typeface="Calibri" panose="020F0502020204030204" pitchFamily="34" charset="0"/>
                <a:ea typeface="Calibri" panose="020F0502020204030204" pitchFamily="34" charset="0"/>
                <a:cs typeface="Times New Roman" panose="02020603050405020304" pitchFamily="18" charset="0"/>
              </a:rPr>
              <a:t>	and </a:t>
            </a:r>
            <a:r>
              <a:rPr lang="en-US" dirty="0">
                <a:latin typeface="Calibri" panose="020F0502020204030204" pitchFamily="34" charset="0"/>
                <a:ea typeface="Calibri" panose="020F0502020204030204" pitchFamily="34" charset="0"/>
                <a:cs typeface="Times New Roman" panose="02020603050405020304" pitchFamily="18" charset="0"/>
              </a:rPr>
              <a:t>women.  	</a:t>
            </a:r>
          </a:p>
          <a:p>
            <a:r>
              <a:rPr lang="en-US" dirty="0">
                <a:latin typeface="Calibri" panose="020F0502020204030204" pitchFamily="34" charset="0"/>
                <a:ea typeface="Calibri" panose="020F0502020204030204" pitchFamily="34" charset="0"/>
                <a:cs typeface="Times New Roman" panose="02020603050405020304" pitchFamily="18" charset="0"/>
              </a:rPr>
              <a:t>	3.  Over time, they realized that white mothers might be in a better </a:t>
            </a:r>
            <a:r>
              <a:rPr lang="en-US" dirty="0" smtClean="0">
                <a:latin typeface="Calibri" panose="020F0502020204030204" pitchFamily="34" charset="0"/>
                <a:ea typeface="Calibri" panose="020F0502020204030204" pitchFamily="34" charset="0"/>
                <a:cs typeface="Times New Roman" panose="02020603050405020304" pitchFamily="18" charset="0"/>
              </a:rPr>
              <a:t>position than men </a:t>
            </a:r>
            <a:r>
              <a:rPr lang="en-US" dirty="0">
                <a:latin typeface="Calibri" panose="020F0502020204030204" pitchFamily="34" charset="0"/>
                <a:ea typeface="Calibri" panose="020F0502020204030204" pitchFamily="34" charset="0"/>
                <a:cs typeface="Times New Roman" panose="02020603050405020304" pitchFamily="18" charset="0"/>
              </a:rPr>
              <a:t>to carry on this now critically </a:t>
            </a:r>
            <a:r>
              <a:rPr lang="en-US" dirty="0" smtClean="0">
                <a:latin typeface="Calibri" panose="020F0502020204030204" pitchFamily="34" charset="0"/>
                <a:ea typeface="Calibri" panose="020F0502020204030204" pitchFamily="34" charset="0"/>
                <a:cs typeface="Times New Roman" panose="02020603050405020304" pitchFamily="18" charset="0"/>
              </a:rPr>
              <a:t>	important work </a:t>
            </a:r>
            <a:r>
              <a:rPr lang="en-US" dirty="0">
                <a:latin typeface="Calibri" panose="020F0502020204030204" pitchFamily="34" charset="0"/>
                <a:ea typeface="Calibri" panose="020F0502020204030204" pitchFamily="34" charset="0"/>
                <a:cs typeface="Times New Roman" panose="02020603050405020304" pitchFamily="18" charset="0"/>
              </a:rPr>
              <a:t>of </a:t>
            </a:r>
            <a:r>
              <a:rPr lang="en-US" dirty="0" smtClean="0">
                <a:latin typeface="Calibri" panose="020F0502020204030204" pitchFamily="34" charset="0"/>
                <a:ea typeface="Calibri" panose="020F0502020204030204" pitchFamily="34" charset="0"/>
                <a:cs typeface="Times New Roman" panose="02020603050405020304" pitchFamily="18" charset="0"/>
              </a:rPr>
              <a:t>teaching </a:t>
            </a:r>
            <a:r>
              <a:rPr lang="en-US" dirty="0">
                <a:latin typeface="Calibri" panose="020F0502020204030204" pitchFamily="34" charset="0"/>
                <a:ea typeface="Calibri" panose="020F0502020204030204" pitchFamily="34" charset="0"/>
                <a:cs typeface="Times New Roman" panose="02020603050405020304" pitchFamily="18" charset="0"/>
              </a:rPr>
              <a:t>virtue and morality than men.  White mothers raised children: they could also teach </a:t>
            </a:r>
            <a:r>
              <a:rPr lang="en-US" dirty="0" smtClean="0">
                <a:latin typeface="Calibri" panose="020F0502020204030204" pitchFamily="34" charset="0"/>
                <a:ea typeface="Calibri" panose="020F0502020204030204" pitchFamily="34" charset="0"/>
                <a:cs typeface="Times New Roman" panose="02020603050405020304" pitchFamily="18" charset="0"/>
              </a:rPr>
              <a:t>boys	how </a:t>
            </a:r>
            <a:r>
              <a:rPr lang="en-US" dirty="0">
                <a:latin typeface="Calibri" panose="020F0502020204030204" pitchFamily="34" charset="0"/>
                <a:ea typeface="Calibri" panose="020F0502020204030204" pitchFamily="34" charset="0"/>
                <a:cs typeface="Times New Roman" panose="02020603050405020304" pitchFamily="18" charset="0"/>
              </a:rPr>
              <a:t>to become  </a:t>
            </a:r>
            <a:r>
              <a:rPr lang="en-US" dirty="0" smtClean="0">
                <a:latin typeface="Calibri" panose="020F0502020204030204" pitchFamily="34" charset="0"/>
                <a:ea typeface="Calibri" panose="020F0502020204030204" pitchFamily="34" charset="0"/>
                <a:cs typeface="Times New Roman" panose="02020603050405020304" pitchFamily="18" charset="0"/>
              </a:rPr>
              <a:t>virtuous </a:t>
            </a:r>
            <a:r>
              <a:rPr lang="en-US" dirty="0">
                <a:latin typeface="Calibri" panose="020F0502020204030204" pitchFamily="34" charset="0"/>
                <a:ea typeface="Calibri" panose="020F0502020204030204" pitchFamily="34" charset="0"/>
                <a:cs typeface="Times New Roman" panose="02020603050405020304" pitchFamily="18" charset="0"/>
              </a:rPr>
              <a:t>citizens when they were </a:t>
            </a:r>
            <a:r>
              <a:rPr lang="en-US" dirty="0" smtClean="0">
                <a:latin typeface="Calibri" panose="020F0502020204030204" pitchFamily="34" charset="0"/>
                <a:ea typeface="Calibri" panose="020F0502020204030204" pitchFamily="34" charset="0"/>
                <a:cs typeface="Times New Roman" panose="02020603050405020304" pitchFamily="18" charset="0"/>
              </a:rPr>
              <a:t>young, so they could grow into the virtuous men who would lead 	the nation.  White girls were taught </a:t>
            </a:r>
            <a:r>
              <a:rPr lang="en-US" i="1" dirty="0" smtClean="0">
                <a:latin typeface="Calibri" panose="020F0502020204030204" pitchFamily="34" charset="0"/>
                <a:ea typeface="Calibri" panose="020F0502020204030204" pitchFamily="34" charset="0"/>
                <a:cs typeface="Times New Roman" panose="02020603050405020304" pitchFamily="18" charset="0"/>
              </a:rPr>
              <a:t>the cult of true womanhood</a:t>
            </a:r>
            <a:r>
              <a:rPr lang="en-US" dirty="0" smtClean="0">
                <a:latin typeface="Calibri" panose="020F0502020204030204" pitchFamily="34" charset="0"/>
                <a:ea typeface="Calibri" panose="020F0502020204030204" pitchFamily="34" charset="0"/>
                <a:cs typeface="Times New Roman" panose="02020603050405020304" pitchFamily="18" charset="0"/>
              </a:rPr>
              <a:t>: piety, purity, submission, and domesticity.  These 	were considered critical feminine values necessary to build up the new United States and train future generations of 	boys and girls.</a:t>
            </a:r>
          </a:p>
          <a:p>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4.  This </a:t>
            </a:r>
            <a:r>
              <a:rPr lang="en-US" dirty="0">
                <a:latin typeface="Calibri" panose="020F0502020204030204" pitchFamily="34" charset="0"/>
                <a:ea typeface="Calibri" panose="020F0502020204030204" pitchFamily="34" charset="0"/>
                <a:cs typeface="Times New Roman" panose="02020603050405020304" pitchFamily="18" charset="0"/>
              </a:rPr>
              <a:t>doesn’t mean that white women hadn’t been doing </a:t>
            </a:r>
            <a:r>
              <a:rPr lang="en-US" dirty="0" smtClean="0">
                <a:latin typeface="Calibri" panose="020F0502020204030204" pitchFamily="34" charset="0"/>
                <a:ea typeface="Calibri" panose="020F0502020204030204" pitchFamily="34" charset="0"/>
                <a:cs typeface="Times New Roman" panose="02020603050405020304" pitchFamily="18" charset="0"/>
              </a:rPr>
              <a:t>good mothering in </a:t>
            </a:r>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dirty="0" smtClean="0">
                <a:latin typeface="Calibri" panose="020F0502020204030204" pitchFamily="34" charset="0"/>
                <a:ea typeface="Calibri" panose="020F0502020204030204" pitchFamily="34" charset="0"/>
                <a:cs typeface="Times New Roman" panose="02020603050405020304" pitchFamily="18" charset="0"/>
              </a:rPr>
              <a:t>past.  It was just </a:t>
            </a:r>
            <a:r>
              <a:rPr lang="en-US" dirty="0">
                <a:latin typeface="Calibri" panose="020F0502020204030204" pitchFamily="34" charset="0"/>
                <a:ea typeface="Calibri" panose="020F0502020204030204" pitchFamily="34" charset="0"/>
                <a:cs typeface="Times New Roman" panose="02020603050405020304" pitchFamily="18" charset="0"/>
              </a:rPr>
              <a:t>that in the </a:t>
            </a:r>
            <a:r>
              <a:rPr lang="en-US" dirty="0" smtClean="0">
                <a:latin typeface="Calibri" panose="020F0502020204030204" pitchFamily="34" charset="0"/>
                <a:ea typeface="Calibri" panose="020F0502020204030204" pitchFamily="34" charset="0"/>
                <a:cs typeface="Times New Roman" panose="02020603050405020304" pitchFamily="18" charset="0"/>
              </a:rPr>
              <a:t>	surviving </a:t>
            </a:r>
            <a:r>
              <a:rPr lang="en-US" dirty="0">
                <a:latin typeface="Calibri" panose="020F0502020204030204" pitchFamily="34" charset="0"/>
                <a:ea typeface="Calibri" panose="020F0502020204030204" pitchFamily="34" charset="0"/>
                <a:cs typeface="Times New Roman" panose="02020603050405020304" pitchFamily="18" charset="0"/>
              </a:rPr>
              <a:t>writings of </a:t>
            </a:r>
            <a:r>
              <a:rPr lang="en-US" dirty="0" smtClean="0">
                <a:latin typeface="Calibri" panose="020F0502020204030204" pitchFamily="34" charset="0"/>
                <a:ea typeface="Calibri" panose="020F0502020204030204" pitchFamily="34" charset="0"/>
                <a:cs typeface="Times New Roman" panose="02020603050405020304" pitchFamily="18" charset="0"/>
              </a:rPr>
              <a:t>revolutionary-era </a:t>
            </a:r>
            <a:r>
              <a:rPr lang="en-US" dirty="0">
                <a:latin typeface="Calibri" panose="020F0502020204030204" pitchFamily="34" charset="0"/>
                <a:ea typeface="Calibri" panose="020F0502020204030204" pitchFamily="34" charset="0"/>
                <a:cs typeface="Times New Roman" panose="02020603050405020304" pitchFamily="18" charset="0"/>
              </a:rPr>
              <a:t>white men, we see that the light bulb finally went on for these </a:t>
            </a:r>
            <a:r>
              <a:rPr lang="en-US" dirty="0" smtClean="0">
                <a:latin typeface="Calibri" panose="020F0502020204030204" pitchFamily="34" charset="0"/>
                <a:ea typeface="Calibri" panose="020F0502020204030204" pitchFamily="34" charset="0"/>
                <a:cs typeface="Times New Roman" panose="02020603050405020304" pitchFamily="18" charset="0"/>
              </a:rPr>
              <a:t>men</a:t>
            </a:r>
            <a:r>
              <a:rPr lang="en-US" dirty="0">
                <a:latin typeface="Calibri" panose="020F0502020204030204" pitchFamily="34" charset="0"/>
                <a:ea typeface="Calibri" panose="020F0502020204030204" pitchFamily="34" charset="0"/>
                <a:cs typeface="Times New Roman" panose="02020603050405020304" pitchFamily="18" charset="0"/>
              </a:rPr>
              <a:t>.</a:t>
            </a:r>
          </a:p>
          <a:p>
            <a:r>
              <a:rPr lang="en-US" dirty="0">
                <a:latin typeface="Calibri" panose="020F0502020204030204" pitchFamily="34" charset="0"/>
                <a:ea typeface="Calibri" panose="020F0502020204030204" pitchFamily="34" charset="0"/>
                <a:cs typeface="Times New Roman" panose="02020603050405020304" pitchFamily="18" charset="0"/>
              </a:rPr>
              <a:t>	4.  But don’t get it twisted: when I say little “p” political, I’m referring to one-on-one relationships and informal </a:t>
            </a:r>
            <a:r>
              <a:rPr lang="en-US" dirty="0" smtClean="0">
                <a:latin typeface="Calibri" panose="020F0502020204030204" pitchFamily="34" charset="0"/>
                <a:ea typeface="Calibri" panose="020F0502020204030204" pitchFamily="34" charset="0"/>
                <a:cs typeface="Times New Roman" panose="02020603050405020304" pitchFamily="18" charset="0"/>
              </a:rPr>
              <a:t>	politics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REGARDLESS </a:t>
            </a:r>
            <a:r>
              <a:rPr lang="en-US" dirty="0">
                <a:latin typeface="Calibri" panose="020F0502020204030204" pitchFamily="34" charset="0"/>
                <a:ea typeface="Calibri" panose="020F0502020204030204" pitchFamily="34" charset="0"/>
                <a:cs typeface="Times New Roman" panose="02020603050405020304" pitchFamily="18" charset="0"/>
              </a:rPr>
              <a:t>OF RACIAL, ECONOMIC OR MARITAL STATE, WOMEN WERE NOT TO BE GIVEN THE RIGHT TO </a:t>
            </a:r>
            <a:r>
              <a:rPr lang="en-US" dirty="0" smtClean="0">
                <a:latin typeface="Calibri" panose="020F0502020204030204" pitchFamily="34" charset="0"/>
                <a:ea typeface="Calibri" panose="020F0502020204030204" pitchFamily="34" charset="0"/>
                <a:cs typeface="Times New Roman" panose="02020603050405020304" pitchFamily="18" charset="0"/>
              </a:rPr>
              <a:t>	VOTE </a:t>
            </a:r>
            <a:r>
              <a:rPr lang="en-US" dirty="0">
                <a:latin typeface="Calibri" panose="020F0502020204030204" pitchFamily="34" charset="0"/>
                <a:ea typeface="Calibri" panose="020F0502020204030204" pitchFamily="34" charset="0"/>
                <a:cs typeface="Times New Roman" panose="02020603050405020304" pitchFamily="18" charset="0"/>
              </a:rPr>
              <a:t>OR </a:t>
            </a:r>
            <a:r>
              <a:rPr lang="en-US" dirty="0" smtClean="0">
                <a:latin typeface="Calibri" panose="020F0502020204030204" pitchFamily="34" charset="0"/>
                <a:ea typeface="Calibri" panose="020F0502020204030204" pitchFamily="34" charset="0"/>
                <a:cs typeface="Times New Roman" panose="02020603050405020304" pitchFamily="18" charset="0"/>
              </a:rPr>
              <a:t>HOLD OFFICE!  They were still legally subordinate to men.</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cs typeface="Times New Roman" panose="02020603050405020304" pitchFamily="18" charset="0"/>
              </a:rPr>
              <a:t>	5.  WHAT WHITE WOMEN DID GET WAS EDUCATION. T</a:t>
            </a:r>
            <a:r>
              <a:rPr lang="en-US" dirty="0">
                <a:latin typeface="Calibri" panose="020F0502020204030204" pitchFamily="34" charset="0"/>
                <a:ea typeface="Calibri" panose="020F0502020204030204" pitchFamily="34" charset="0"/>
                <a:cs typeface="Times New Roman" panose="02020603050405020304" pitchFamily="18" charset="0"/>
              </a:rPr>
              <a:t>he importance of mothers as teachers of republican virtues </a:t>
            </a:r>
            <a:r>
              <a:rPr lang="en-US" dirty="0" smtClean="0">
                <a:latin typeface="Calibri" panose="020F0502020204030204" pitchFamily="34" charset="0"/>
                <a:ea typeface="Calibri" panose="020F0502020204030204" pitchFamily="34" charset="0"/>
                <a:cs typeface="Times New Roman" panose="02020603050405020304" pitchFamily="18" charset="0"/>
              </a:rPr>
              <a:t>	from </a:t>
            </a:r>
            <a:r>
              <a:rPr lang="en-US" dirty="0">
                <a:latin typeface="Calibri" panose="020F0502020204030204" pitchFamily="34" charset="0"/>
                <a:ea typeface="Calibri" panose="020F0502020204030204" pitchFamily="34" charset="0"/>
                <a:cs typeface="Times New Roman" panose="02020603050405020304" pitchFamily="18" charset="0"/>
              </a:rPr>
              <a:t>within </a:t>
            </a:r>
            <a:r>
              <a:rPr lang="en-US" dirty="0" smtClean="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Calibri" panose="020F0502020204030204" pitchFamily="34" charset="0"/>
                <a:cs typeface="Times New Roman" panose="02020603050405020304" pitchFamily="18" charset="0"/>
              </a:rPr>
              <a:t>home became a rationale for female education. </a:t>
            </a:r>
            <a:r>
              <a:rPr lang="en-US" dirty="0" smtClean="0">
                <a:latin typeface="Calibri" panose="020F0502020204030204" pitchFamily="34" charset="0"/>
                <a:ea typeface="Calibri" panose="020F0502020204030204" pitchFamily="34" charset="0"/>
                <a:cs typeface="Times New Roman" panose="02020603050405020304" pitchFamily="18" charset="0"/>
              </a:rPr>
              <a:t>  This rationale became the foundation of K-!2 	education, with women seen as perfect educators.</a:t>
            </a:r>
            <a:endParaRPr lang="en-US" dirty="0"/>
          </a:p>
        </p:txBody>
      </p:sp>
    </p:spTree>
    <p:extLst>
      <p:ext uri="{BB962C8B-B14F-4D97-AF65-F5344CB8AC3E}">
        <p14:creationId xmlns:p14="http://schemas.microsoft.com/office/powerpoint/2010/main" val="17085196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122</TotalTime>
  <Words>2513</Words>
  <Application>Microsoft Office PowerPoint</Application>
  <PresentationFormat>Widescreen</PresentationFormat>
  <Paragraphs>81</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Times New Roman</vt:lpstr>
      <vt:lpstr>Wingdings 3</vt:lpstr>
      <vt:lpstr>Ion</vt:lpstr>
      <vt:lpstr>Luxury: In the eyes of rebels, the worst aspect of British Colonial America</vt:lpstr>
      <vt:lpstr>PowerPoint Presentation</vt:lpstr>
      <vt:lpstr> A Rake’s Progress, Engraving #3</vt:lpstr>
      <vt:lpstr>A Rake’s Progress, Number 3</vt:lpstr>
      <vt:lpstr>PowerPoint Presentation</vt:lpstr>
      <vt:lpstr>PowerPoint Presentation</vt:lpstr>
      <vt:lpstr> A Rake’s Progress, #8</vt:lpstr>
      <vt:lpstr>PowerPoint Presentation</vt:lpstr>
      <vt:lpstr>Thomas Paine, Common Sense (1776)</vt:lpstr>
      <vt:lpstr>IN CONGRESS, JULY 4, 1776 The unanimous Declaration of the thirteen united States of America </vt:lpstr>
      <vt:lpstr>The Contrast, a 1787 comedic play which opened only a few weeks before the Constitutional Convention, posed a crucial question to a brand-new, independent nation: What kind of nation will the United States be?  The two leading characters, Billy Dimple (Feminized Fop) and Colonel Henry Manly (Heroic Artisan), were opposites in manhood, morality and virtue. They were both wooing Maria Van Rough, whose father, simply known as Mr. Van Rough (Genteel Patriarch) was another masculine archetype of the time.  Out of these three the dominant masculine archetype of the US would emerge: the Self-Made Man.</vt:lpstr>
      <vt:lpstr>The Feminized Fop:  “Billy Dimple”</vt:lpstr>
      <vt:lpstr>The Heroic Artisan: “Colonel Manly”</vt:lpstr>
      <vt:lpstr>The Self-Made Man: “Mr. Van Rough”</vt:lpstr>
      <vt:lpstr>The Genteel Patriarch: Ben Franklin</vt:lpstr>
      <vt:lpstr>Signing the Declaration of Independence</vt:lpstr>
      <vt:lpstr>The Problem with LUXURY:  LIKE GREED,  IT NEVER WENT AWAY</vt:lpstr>
      <vt:lpstr>WHAT KING GEORGE III REPRESENTED:</vt:lpstr>
      <vt:lpstr>PowerPoint Presentation</vt:lpstr>
      <vt:lpstr>PROBLEM: Other masculine models had proven incapable of instilling virtue in men.</vt:lpstr>
      <vt:lpstr>ENTER “republican motherhood”</vt:lpstr>
      <vt:lpstr>PowerPoint Presentation</vt:lpstr>
    </vt:vector>
  </TitlesOfParts>
  <Company>Pepperdine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Hart, Tanya</dc:creator>
  <cp:lastModifiedBy>Hart, Tanya</cp:lastModifiedBy>
  <cp:revision>16</cp:revision>
  <dcterms:created xsi:type="dcterms:W3CDTF">2017-09-26T05:55:50Z</dcterms:created>
  <dcterms:modified xsi:type="dcterms:W3CDTF">2017-09-26T18:49:45Z</dcterms:modified>
</cp:coreProperties>
</file>